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70" r:id="rId5"/>
    <p:sldId id="258" r:id="rId6"/>
    <p:sldId id="259" r:id="rId7"/>
    <p:sldId id="260" r:id="rId8"/>
    <p:sldId id="261" r:id="rId9"/>
    <p:sldId id="267" r:id="rId10"/>
    <p:sldId id="262" r:id="rId11"/>
    <p:sldId id="268" r:id="rId12"/>
    <p:sldId id="265" r:id="rId13"/>
    <p:sldId id="266" r:id="rId14"/>
    <p:sldId id="264" r:id="rId15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7504"/>
    <a:srgbClr val="017601"/>
    <a:srgbClr val="B600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4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1A6BA2-A695-4B26-B6CB-9837B55F80C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F02C7301-696F-45FD-83BD-94DD1268AB4A}">
      <dgm:prSet phldrT="[Texto]"/>
      <dgm:spPr/>
      <dgm:t>
        <a:bodyPr/>
        <a:lstStyle/>
        <a:p>
          <a:r>
            <a:rPr lang="pt-BR" dirty="0"/>
            <a:t>HISTÓRICA</a:t>
          </a:r>
        </a:p>
      </dgm:t>
    </dgm:pt>
    <dgm:pt modelId="{7158BE45-276B-4EA2-82D4-1A15CCDBADFC}" type="parTrans" cxnId="{2588EBEA-20AD-4279-BDF4-5E6E4356A2CC}">
      <dgm:prSet/>
      <dgm:spPr/>
      <dgm:t>
        <a:bodyPr/>
        <a:lstStyle/>
        <a:p>
          <a:endParaRPr lang="pt-BR"/>
        </a:p>
      </dgm:t>
    </dgm:pt>
    <dgm:pt modelId="{0D48059B-730A-489B-9254-F182E7F3F6DF}" type="sibTrans" cxnId="{2588EBEA-20AD-4279-BDF4-5E6E4356A2CC}">
      <dgm:prSet/>
      <dgm:spPr/>
      <dgm:t>
        <a:bodyPr/>
        <a:lstStyle/>
        <a:p>
          <a:endParaRPr lang="pt-BR"/>
        </a:p>
      </dgm:t>
    </dgm:pt>
    <dgm:pt modelId="{92EBD9CC-2125-4260-9A3C-A7C79730E453}">
      <dgm:prSet phldrT="[Texto]"/>
      <dgm:spPr/>
      <dgm:t>
        <a:bodyPr/>
        <a:lstStyle/>
        <a:p>
          <a:r>
            <a:rPr lang="pt-BR" dirty="0"/>
            <a:t>BÍBLICA</a:t>
          </a:r>
        </a:p>
      </dgm:t>
    </dgm:pt>
    <dgm:pt modelId="{D4B002D8-5CFD-428E-9521-97D86AE0A5B3}" type="parTrans" cxnId="{7A326ADB-3CD2-4774-846C-77D7D8CED25D}">
      <dgm:prSet/>
      <dgm:spPr/>
      <dgm:t>
        <a:bodyPr/>
        <a:lstStyle/>
        <a:p>
          <a:endParaRPr lang="pt-BR"/>
        </a:p>
      </dgm:t>
    </dgm:pt>
    <dgm:pt modelId="{540DCF3F-C3FE-47F9-9802-F93358C5AF1D}" type="sibTrans" cxnId="{7A326ADB-3CD2-4774-846C-77D7D8CED25D}">
      <dgm:prSet/>
      <dgm:spPr/>
      <dgm:t>
        <a:bodyPr/>
        <a:lstStyle/>
        <a:p>
          <a:endParaRPr lang="pt-BR"/>
        </a:p>
      </dgm:t>
    </dgm:pt>
    <dgm:pt modelId="{8A6299BB-E813-4DB6-B1B1-0E9917540FEE}">
      <dgm:prSet phldrT="[Texto]"/>
      <dgm:spPr/>
      <dgm:t>
        <a:bodyPr/>
        <a:lstStyle/>
        <a:p>
          <a:r>
            <a:rPr lang="pt-BR" dirty="0"/>
            <a:t>SISTEMÁTICA</a:t>
          </a:r>
        </a:p>
      </dgm:t>
    </dgm:pt>
    <dgm:pt modelId="{DF384989-A9A5-4F22-9685-257FD39ED1B8}" type="parTrans" cxnId="{1950BD7C-04FF-480F-BDD2-7BA2AC7461EF}">
      <dgm:prSet/>
      <dgm:spPr/>
      <dgm:t>
        <a:bodyPr/>
        <a:lstStyle/>
        <a:p>
          <a:endParaRPr lang="pt-BR"/>
        </a:p>
      </dgm:t>
    </dgm:pt>
    <dgm:pt modelId="{F752E9F8-521B-412A-9C11-704916A6E446}" type="sibTrans" cxnId="{1950BD7C-04FF-480F-BDD2-7BA2AC7461EF}">
      <dgm:prSet/>
      <dgm:spPr/>
      <dgm:t>
        <a:bodyPr/>
        <a:lstStyle/>
        <a:p>
          <a:endParaRPr lang="pt-BR"/>
        </a:p>
      </dgm:t>
    </dgm:pt>
    <dgm:pt modelId="{BB3FB985-26F6-48C0-95D0-5D6A7DB01CF0}">
      <dgm:prSet phldrT="[Texto]"/>
      <dgm:spPr/>
      <dgm:t>
        <a:bodyPr/>
        <a:lstStyle/>
        <a:p>
          <a:r>
            <a:rPr lang="pt-BR" dirty="0"/>
            <a:t>EXEGÉTICA</a:t>
          </a:r>
        </a:p>
      </dgm:t>
    </dgm:pt>
    <dgm:pt modelId="{D4D522C0-7141-4CE7-A4DF-A319486A7680}" type="parTrans" cxnId="{FA7EF187-6AD9-47B4-AF03-3CAD17CBCBA5}">
      <dgm:prSet/>
      <dgm:spPr/>
      <dgm:t>
        <a:bodyPr/>
        <a:lstStyle/>
        <a:p>
          <a:endParaRPr lang="pt-BR"/>
        </a:p>
      </dgm:t>
    </dgm:pt>
    <dgm:pt modelId="{CB4A1422-C2C5-4D3B-BA4B-C17E5A2780F7}" type="sibTrans" cxnId="{FA7EF187-6AD9-47B4-AF03-3CAD17CBCBA5}">
      <dgm:prSet/>
      <dgm:spPr/>
      <dgm:t>
        <a:bodyPr/>
        <a:lstStyle/>
        <a:p>
          <a:endParaRPr lang="pt-BR"/>
        </a:p>
      </dgm:t>
    </dgm:pt>
    <dgm:pt modelId="{F392AD4F-DF61-486B-956A-BAF56F7B4EE5}">
      <dgm:prSet phldrT="[Texto]"/>
      <dgm:spPr/>
      <dgm:t>
        <a:bodyPr/>
        <a:lstStyle/>
        <a:p>
          <a:r>
            <a:rPr lang="pt-BR" dirty="0"/>
            <a:t>PRÁTICA</a:t>
          </a:r>
        </a:p>
      </dgm:t>
    </dgm:pt>
    <dgm:pt modelId="{E866F854-F05D-42A6-A601-98CB44C24FAD}" type="parTrans" cxnId="{6FE80D59-A1C6-42AE-B123-C4F69F734FF0}">
      <dgm:prSet/>
      <dgm:spPr/>
      <dgm:t>
        <a:bodyPr/>
        <a:lstStyle/>
        <a:p>
          <a:endParaRPr lang="pt-BR"/>
        </a:p>
      </dgm:t>
    </dgm:pt>
    <dgm:pt modelId="{BD7E0AFE-D6AD-40BD-B9AD-7400D62FD635}" type="sibTrans" cxnId="{6FE80D59-A1C6-42AE-B123-C4F69F734FF0}">
      <dgm:prSet/>
      <dgm:spPr/>
      <dgm:t>
        <a:bodyPr/>
        <a:lstStyle/>
        <a:p>
          <a:endParaRPr lang="pt-BR"/>
        </a:p>
      </dgm:t>
    </dgm:pt>
    <dgm:pt modelId="{2B4310E0-7D3D-4F9D-ADB6-E0BDBDA6E493}" type="pres">
      <dgm:prSet presAssocID="{DA1A6BA2-A695-4B26-B6CB-9837B55F80C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919A295-8870-4A92-A3A7-8DD40F455D79}" type="pres">
      <dgm:prSet presAssocID="{F02C7301-696F-45FD-83BD-94DD1268AB4A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DFF2ADB-2F05-4777-9AC9-CCDD1C634A86}" type="pres">
      <dgm:prSet presAssocID="{0D48059B-730A-489B-9254-F182E7F3F6DF}" presName="spacer" presStyleCnt="0"/>
      <dgm:spPr/>
    </dgm:pt>
    <dgm:pt modelId="{A91741D7-F2D9-48CF-885B-DA29937121F6}" type="pres">
      <dgm:prSet presAssocID="{92EBD9CC-2125-4260-9A3C-A7C79730E45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DF237AF-E40A-4DE4-A02E-B52049E3528F}" type="pres">
      <dgm:prSet presAssocID="{540DCF3F-C3FE-47F9-9802-F93358C5AF1D}" presName="spacer" presStyleCnt="0"/>
      <dgm:spPr/>
    </dgm:pt>
    <dgm:pt modelId="{A17A0F6D-0F26-4E35-B8A6-F3466D4FBD7D}" type="pres">
      <dgm:prSet presAssocID="{8A6299BB-E813-4DB6-B1B1-0E9917540FEE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101A8AE-A8FD-4426-9067-906FC98D69B6}" type="pres">
      <dgm:prSet presAssocID="{F752E9F8-521B-412A-9C11-704916A6E446}" presName="spacer" presStyleCnt="0"/>
      <dgm:spPr/>
    </dgm:pt>
    <dgm:pt modelId="{9956333C-262C-4F4E-85FF-094C4FBB14E4}" type="pres">
      <dgm:prSet presAssocID="{BB3FB985-26F6-48C0-95D0-5D6A7DB01CF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F2E120A-0C30-480B-AEFB-3BC974772F04}" type="pres">
      <dgm:prSet presAssocID="{CB4A1422-C2C5-4D3B-BA4B-C17E5A2780F7}" presName="spacer" presStyleCnt="0"/>
      <dgm:spPr/>
    </dgm:pt>
    <dgm:pt modelId="{F67F612B-EE64-4EF7-8001-1F9B75F48C22}" type="pres">
      <dgm:prSet presAssocID="{F392AD4F-DF61-486B-956A-BAF56F7B4EE5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A326ADB-3CD2-4774-846C-77D7D8CED25D}" srcId="{DA1A6BA2-A695-4B26-B6CB-9837B55F80C8}" destId="{92EBD9CC-2125-4260-9A3C-A7C79730E453}" srcOrd="1" destOrd="0" parTransId="{D4B002D8-5CFD-428E-9521-97D86AE0A5B3}" sibTransId="{540DCF3F-C3FE-47F9-9802-F93358C5AF1D}"/>
    <dgm:cxn modelId="{62C793C9-ABEA-490D-9CDA-306B1A888CF3}" type="presOf" srcId="{F02C7301-696F-45FD-83BD-94DD1268AB4A}" destId="{F919A295-8870-4A92-A3A7-8DD40F455D79}" srcOrd="0" destOrd="0" presId="urn:microsoft.com/office/officeart/2005/8/layout/vList2"/>
    <dgm:cxn modelId="{FA7EF187-6AD9-47B4-AF03-3CAD17CBCBA5}" srcId="{DA1A6BA2-A695-4B26-B6CB-9837B55F80C8}" destId="{BB3FB985-26F6-48C0-95D0-5D6A7DB01CF0}" srcOrd="3" destOrd="0" parTransId="{D4D522C0-7141-4CE7-A4DF-A319486A7680}" sibTransId="{CB4A1422-C2C5-4D3B-BA4B-C17E5A2780F7}"/>
    <dgm:cxn modelId="{2588EBEA-20AD-4279-BDF4-5E6E4356A2CC}" srcId="{DA1A6BA2-A695-4B26-B6CB-9837B55F80C8}" destId="{F02C7301-696F-45FD-83BD-94DD1268AB4A}" srcOrd="0" destOrd="0" parTransId="{7158BE45-276B-4EA2-82D4-1A15CCDBADFC}" sibTransId="{0D48059B-730A-489B-9254-F182E7F3F6DF}"/>
    <dgm:cxn modelId="{C4795DD1-2158-4E3A-97C2-C5F4E9909DA4}" type="presOf" srcId="{F392AD4F-DF61-486B-956A-BAF56F7B4EE5}" destId="{F67F612B-EE64-4EF7-8001-1F9B75F48C22}" srcOrd="0" destOrd="0" presId="urn:microsoft.com/office/officeart/2005/8/layout/vList2"/>
    <dgm:cxn modelId="{6FE80D59-A1C6-42AE-B123-C4F69F734FF0}" srcId="{DA1A6BA2-A695-4B26-B6CB-9837B55F80C8}" destId="{F392AD4F-DF61-486B-956A-BAF56F7B4EE5}" srcOrd="4" destOrd="0" parTransId="{E866F854-F05D-42A6-A601-98CB44C24FAD}" sibTransId="{BD7E0AFE-D6AD-40BD-B9AD-7400D62FD635}"/>
    <dgm:cxn modelId="{96ADE1F9-BB50-44B0-B65B-AAEB92619BE7}" type="presOf" srcId="{92EBD9CC-2125-4260-9A3C-A7C79730E453}" destId="{A91741D7-F2D9-48CF-885B-DA29937121F6}" srcOrd="0" destOrd="0" presId="urn:microsoft.com/office/officeart/2005/8/layout/vList2"/>
    <dgm:cxn modelId="{A499669C-254A-40A4-BFF5-1A3609A978B1}" type="presOf" srcId="{8A6299BB-E813-4DB6-B1B1-0E9917540FEE}" destId="{A17A0F6D-0F26-4E35-B8A6-F3466D4FBD7D}" srcOrd="0" destOrd="0" presId="urn:microsoft.com/office/officeart/2005/8/layout/vList2"/>
    <dgm:cxn modelId="{B4DF2BBC-124F-4D00-BC1E-07D32C2ED218}" type="presOf" srcId="{BB3FB985-26F6-48C0-95D0-5D6A7DB01CF0}" destId="{9956333C-262C-4F4E-85FF-094C4FBB14E4}" srcOrd="0" destOrd="0" presId="urn:microsoft.com/office/officeart/2005/8/layout/vList2"/>
    <dgm:cxn modelId="{D566F63C-5340-4225-B03A-7E062292E4F2}" type="presOf" srcId="{DA1A6BA2-A695-4B26-B6CB-9837B55F80C8}" destId="{2B4310E0-7D3D-4F9D-ADB6-E0BDBDA6E493}" srcOrd="0" destOrd="0" presId="urn:microsoft.com/office/officeart/2005/8/layout/vList2"/>
    <dgm:cxn modelId="{1950BD7C-04FF-480F-BDD2-7BA2AC7461EF}" srcId="{DA1A6BA2-A695-4B26-B6CB-9837B55F80C8}" destId="{8A6299BB-E813-4DB6-B1B1-0E9917540FEE}" srcOrd="2" destOrd="0" parTransId="{DF384989-A9A5-4F22-9685-257FD39ED1B8}" sibTransId="{F752E9F8-521B-412A-9C11-704916A6E446}"/>
    <dgm:cxn modelId="{A569D258-F7BA-463E-93DE-851F9F309699}" type="presParOf" srcId="{2B4310E0-7D3D-4F9D-ADB6-E0BDBDA6E493}" destId="{F919A295-8870-4A92-A3A7-8DD40F455D79}" srcOrd="0" destOrd="0" presId="urn:microsoft.com/office/officeart/2005/8/layout/vList2"/>
    <dgm:cxn modelId="{2CBB0E84-D994-4E9A-B529-F640C682153E}" type="presParOf" srcId="{2B4310E0-7D3D-4F9D-ADB6-E0BDBDA6E493}" destId="{6DFF2ADB-2F05-4777-9AC9-CCDD1C634A86}" srcOrd="1" destOrd="0" presId="urn:microsoft.com/office/officeart/2005/8/layout/vList2"/>
    <dgm:cxn modelId="{D21DEE04-A576-4FAC-A6D9-3F76B41388A6}" type="presParOf" srcId="{2B4310E0-7D3D-4F9D-ADB6-E0BDBDA6E493}" destId="{A91741D7-F2D9-48CF-885B-DA29937121F6}" srcOrd="2" destOrd="0" presId="urn:microsoft.com/office/officeart/2005/8/layout/vList2"/>
    <dgm:cxn modelId="{8D5A3268-F469-4227-B184-652375078146}" type="presParOf" srcId="{2B4310E0-7D3D-4F9D-ADB6-E0BDBDA6E493}" destId="{1DF237AF-E40A-4DE4-A02E-B52049E3528F}" srcOrd="3" destOrd="0" presId="urn:microsoft.com/office/officeart/2005/8/layout/vList2"/>
    <dgm:cxn modelId="{DD7FD777-23A6-41F7-92E0-05F831456E40}" type="presParOf" srcId="{2B4310E0-7D3D-4F9D-ADB6-E0BDBDA6E493}" destId="{A17A0F6D-0F26-4E35-B8A6-F3466D4FBD7D}" srcOrd="4" destOrd="0" presId="urn:microsoft.com/office/officeart/2005/8/layout/vList2"/>
    <dgm:cxn modelId="{E48A1442-6A02-4AD9-82FB-9129CDC5C3AD}" type="presParOf" srcId="{2B4310E0-7D3D-4F9D-ADB6-E0BDBDA6E493}" destId="{5101A8AE-A8FD-4426-9067-906FC98D69B6}" srcOrd="5" destOrd="0" presId="urn:microsoft.com/office/officeart/2005/8/layout/vList2"/>
    <dgm:cxn modelId="{8A73DC79-68C8-4112-8CD5-9B3ED701B828}" type="presParOf" srcId="{2B4310E0-7D3D-4F9D-ADB6-E0BDBDA6E493}" destId="{9956333C-262C-4F4E-85FF-094C4FBB14E4}" srcOrd="6" destOrd="0" presId="urn:microsoft.com/office/officeart/2005/8/layout/vList2"/>
    <dgm:cxn modelId="{5860703B-90D8-40ED-8AFF-65F0845D984B}" type="presParOf" srcId="{2B4310E0-7D3D-4F9D-ADB6-E0BDBDA6E493}" destId="{9F2E120A-0C30-480B-AEFB-3BC974772F04}" srcOrd="7" destOrd="0" presId="urn:microsoft.com/office/officeart/2005/8/layout/vList2"/>
    <dgm:cxn modelId="{CC4B8F90-C528-432F-A9A7-CDD0A5F455B5}" type="presParOf" srcId="{2B4310E0-7D3D-4F9D-ADB6-E0BDBDA6E493}" destId="{F67F612B-EE64-4EF7-8001-1F9B75F48C2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19A295-8870-4A92-A3A7-8DD40F455D79}">
      <dsp:nvSpPr>
        <dsp:cNvPr id="0" name=""/>
        <dsp:cNvSpPr/>
      </dsp:nvSpPr>
      <dsp:spPr>
        <a:xfrm>
          <a:off x="0" y="30629"/>
          <a:ext cx="6253721" cy="9114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800" kern="1200" dirty="0"/>
            <a:t>HISTÓRICA</a:t>
          </a:r>
        </a:p>
      </dsp:txBody>
      <dsp:txXfrm>
        <a:off x="44492" y="75121"/>
        <a:ext cx="6164737" cy="822446"/>
      </dsp:txXfrm>
    </dsp:sp>
    <dsp:sp modelId="{A91741D7-F2D9-48CF-885B-DA29937121F6}">
      <dsp:nvSpPr>
        <dsp:cNvPr id="0" name=""/>
        <dsp:cNvSpPr/>
      </dsp:nvSpPr>
      <dsp:spPr>
        <a:xfrm>
          <a:off x="0" y="1051499"/>
          <a:ext cx="6253721" cy="911430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800" kern="1200" dirty="0"/>
            <a:t>BÍBLICA</a:t>
          </a:r>
        </a:p>
      </dsp:txBody>
      <dsp:txXfrm>
        <a:off x="44492" y="1095991"/>
        <a:ext cx="6164737" cy="822446"/>
      </dsp:txXfrm>
    </dsp:sp>
    <dsp:sp modelId="{A17A0F6D-0F26-4E35-B8A6-F3466D4FBD7D}">
      <dsp:nvSpPr>
        <dsp:cNvPr id="0" name=""/>
        <dsp:cNvSpPr/>
      </dsp:nvSpPr>
      <dsp:spPr>
        <a:xfrm>
          <a:off x="0" y="2072369"/>
          <a:ext cx="6253721" cy="91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800" kern="1200" dirty="0"/>
            <a:t>SISTEMÁTICA</a:t>
          </a:r>
        </a:p>
      </dsp:txBody>
      <dsp:txXfrm>
        <a:off x="44492" y="2116861"/>
        <a:ext cx="6164737" cy="822446"/>
      </dsp:txXfrm>
    </dsp:sp>
    <dsp:sp modelId="{9956333C-262C-4F4E-85FF-094C4FBB14E4}">
      <dsp:nvSpPr>
        <dsp:cNvPr id="0" name=""/>
        <dsp:cNvSpPr/>
      </dsp:nvSpPr>
      <dsp:spPr>
        <a:xfrm>
          <a:off x="0" y="3093240"/>
          <a:ext cx="6253721" cy="911430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800" kern="1200" dirty="0"/>
            <a:t>EXEGÉTICA</a:t>
          </a:r>
        </a:p>
      </dsp:txBody>
      <dsp:txXfrm>
        <a:off x="44492" y="3137732"/>
        <a:ext cx="6164737" cy="822446"/>
      </dsp:txXfrm>
    </dsp:sp>
    <dsp:sp modelId="{F67F612B-EE64-4EF7-8001-1F9B75F48C22}">
      <dsp:nvSpPr>
        <dsp:cNvPr id="0" name=""/>
        <dsp:cNvSpPr/>
      </dsp:nvSpPr>
      <dsp:spPr>
        <a:xfrm>
          <a:off x="0" y="4114110"/>
          <a:ext cx="6253721" cy="91143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800" kern="1200" dirty="0"/>
            <a:t>PRÁTICA</a:t>
          </a:r>
        </a:p>
      </dsp:txBody>
      <dsp:txXfrm>
        <a:off x="44492" y="4158602"/>
        <a:ext cx="6164737" cy="822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29A1B90-F604-9F11-27FC-78B88ED79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2A8CF59-42E4-3CF8-E887-378FC363D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245F7E96-9D37-672F-94CC-5762A3AF8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BBA4-7687-41DB-A79D-4E2B6E82F6AD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F07002D-0842-EA86-7CAE-3400F69A4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CB85270-A3C4-135D-528C-429298C2F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9FD5-9571-4E5A-94DB-A5B43085C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828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6B201DA-E43F-0AAE-699D-7C805D70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15E9C7A1-59BC-7E33-E13C-2D10158C5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6C8FEA65-867F-E966-ABBC-B5F38D97C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BBA4-7687-41DB-A79D-4E2B6E82F6AD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996EA21A-4557-B60F-5943-B3C3D68B0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216A0E0-C916-D4D1-4F7B-0BD18F798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9FD5-9571-4E5A-94DB-A5B43085C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9582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E449144-3141-0297-B7E8-64FCC7C7B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5619077-E40F-B26F-C5D3-6EBB7C85A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1F6E45C9-9D90-04DA-76D4-8C2C05F61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BBA4-7687-41DB-A79D-4E2B6E82F6AD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25A75700-7744-BD2B-55D2-DBAD25D61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2F4D3B0-B9AA-8AC5-4FCD-02492B3B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9FD5-9571-4E5A-94DB-A5B43085C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4690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20CF8B-CDDD-A9F8-90AB-BBAA2DCAC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FBCCD339-CB08-F1B6-1688-A44F3E68C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C7C7CA2F-640C-A2E7-F3E3-3D80325CE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041EF358-A74B-4559-489B-CD51EC229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BBA4-7687-41DB-A79D-4E2B6E82F6AD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A18E7E96-97D7-386F-1736-4CD860A84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EB5FFAB4-7B40-D17B-C3A0-CB42CA4B4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9FD5-9571-4E5A-94DB-A5B43085C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728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186923E-7DFA-E748-A056-C3ABE940E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D848149-5161-43A2-3EB1-2A061775A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91EF6D10-8B5F-8064-C322-A8CDCDA2A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5F689006-7D40-5F92-0C31-9A7F91FA50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77DBC86-8486-7131-79EC-2A8AAC469D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843AFA0F-477A-903D-2D85-1DA2CC546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BBA4-7687-41DB-A79D-4E2B6E82F6AD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5C351945-3F1F-5A1F-1CCF-1234E730F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5E0B3A68-2F70-25E7-A74F-6973047D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9FD5-9571-4E5A-94DB-A5B43085C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0281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30FD59D-D636-AFE8-F833-D944CDE7E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032BA938-F6D2-DE0C-3DCA-FF3AF073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BBA4-7687-41DB-A79D-4E2B6E82F6AD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1B63A14-FD4E-0BB4-1A5B-BB534B562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DA393875-C281-D1B1-4350-02F86E189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9FD5-9571-4E5A-94DB-A5B43085C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3134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A2EC403C-0F2F-1BF6-4BC5-F9BEB501F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BBA4-7687-41DB-A79D-4E2B6E82F6AD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8BAA2CE5-43DC-E64D-BC82-CC6AE706B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F752DF5-32C6-9E4A-3562-864E5BABB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9FD5-9571-4E5A-94DB-A5B43085C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8415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4602778-2D10-E60D-1DB4-B09FE6BE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7806F8E-8B5E-2D65-41B2-E3004FE4E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56B56CF0-9A2E-041A-0F4D-0C3D64FE1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9E7B2CA-DA5B-9D56-4475-3A9C235C7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BBA4-7687-41DB-A79D-4E2B6E82F6AD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AF357983-44CC-489B-021E-8E9C8D0D2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9E96B95A-6C22-AA12-72F6-5FEC4B910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9FD5-9571-4E5A-94DB-A5B43085C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819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D159128-87D8-1747-FE4D-CF72C9D6A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33940211-A983-995A-F026-000A0F06E9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FC63C4CA-AB84-29DB-0CB9-F7BB8D047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6F20DAC3-54BA-A9F1-6BF5-BC6BF9E87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BBA4-7687-41DB-A79D-4E2B6E82F6AD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E6784542-E9F6-1052-D65C-3F451885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B32A728-F97A-0904-8901-3587274B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9FD5-9571-4E5A-94DB-A5B43085C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02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2C59F0-2FEF-FE32-B564-D41044665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4AE64204-16DD-B371-B022-64AFF3ED9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9B2A1754-314F-EF51-E57F-2E17B518A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BBA4-7687-41DB-A79D-4E2B6E82F6AD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9B77BA4-4A8C-C0D3-9271-7AF1742F9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D994C3E-5CD8-2224-7729-69CAF11D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9FD5-9571-4E5A-94DB-A5B43085C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3391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42042AA-FDA0-29C7-2921-B6AEF7BC73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7123E540-8A2E-C4C6-0750-0EA51E664B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6BD3637-6E1C-D13D-1A1B-A5219AC38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BBA4-7687-41DB-A79D-4E2B6E82F6AD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173EDDAF-1502-1439-54C9-F8D659921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0202D624-446B-93A4-9B67-3589CE057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9FD5-9571-4E5A-94DB-A5B43085C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86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734AFB40-9390-E224-9525-625A7D40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894E522F-116F-59B2-F018-D4765912C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2DC8AD40-0D39-F28B-4ABD-4AF77B9005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ABBA4-7687-41DB-A79D-4E2B6E82F6AD}" type="datetimeFigureOut">
              <a:rPr lang="pt-BR" smtClean="0"/>
              <a:t>10/02/2025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1F7A3598-B10C-D65F-591A-454468EEFB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7F44837-A9C2-A12E-C951-039A244C3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B9FD5-9571-4E5A-94DB-A5B43085C8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460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12.com/biblia/antigo-testamento/ii-macabeus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www.a12.com/biblia/antigo-testamento/i-macabeus" TargetMode="External"/><Relationship Id="rId12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12.com/biblia/antigo-testamento/judite" TargetMode="External"/><Relationship Id="rId11" Type="http://schemas.openxmlformats.org/officeDocument/2006/relationships/hyperlink" Target="https://www.a12.com/biblia/antigo-testamento/baruc" TargetMode="External"/><Relationship Id="rId5" Type="http://schemas.openxmlformats.org/officeDocument/2006/relationships/hyperlink" Target="https://www.a12.com/biblia/antigo-testamento/tobias" TargetMode="External"/><Relationship Id="rId10" Type="http://schemas.openxmlformats.org/officeDocument/2006/relationships/hyperlink" Target="https://www.a12.com/biblia/antigo-testamento/eclesiastico" TargetMode="External"/><Relationship Id="rId4" Type="http://schemas.openxmlformats.org/officeDocument/2006/relationships/image" Target="../media/image4.png"/><Relationship Id="rId9" Type="http://schemas.openxmlformats.org/officeDocument/2006/relationships/hyperlink" Target="https://www.a12.com/biblia/antigo-testamento/sabedoria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Imagem 4">
            <a:extLst>
              <a:ext uri="{FF2B5EF4-FFF2-40B4-BE49-F238E27FC236}">
                <a16:creationId xmlns:a16="http://schemas.microsoft.com/office/drawing/2014/main" xmlns="" id="{86EED5B0-FC8B-C00B-3DEF-82F3DD7344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98" b="13594"/>
          <a:stretch/>
        </p:blipFill>
        <p:spPr>
          <a:xfrm>
            <a:off x="7719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BD55ED1-3487-817E-2484-84EB85B54ED7}"/>
              </a:ext>
            </a:extLst>
          </p:cNvPr>
          <p:cNvSpPr txBox="1"/>
          <p:nvPr/>
        </p:nvSpPr>
        <p:spPr>
          <a:xfrm>
            <a:off x="1345952" y="4760095"/>
            <a:ext cx="5841652" cy="179230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800" b="1" dirty="0">
                <a:solidFill>
                  <a:srgbClr val="0275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CAPACITAÇÃO MINISTERIAL</a:t>
            </a:r>
            <a:endParaRPr lang="pt-BR" dirty="0">
              <a:solidFill>
                <a:srgbClr val="0275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800" b="1" dirty="0">
                <a:solidFill>
                  <a:srgbClr val="0275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 </a:t>
            </a:r>
            <a:r>
              <a:rPr lang="en-US" sz="3800" b="1" dirty="0" smtClean="0">
                <a:solidFill>
                  <a:srgbClr val="0275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2025</a:t>
            </a:r>
            <a:endParaRPr lang="en-US" sz="3800" b="1" dirty="0">
              <a:solidFill>
                <a:srgbClr val="0275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Calibri Light" panose="020F0302020204030204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F769C0F-7B01-C2AD-F717-827384C8A37C}"/>
              </a:ext>
            </a:extLst>
          </p:cNvPr>
          <p:cNvSpPr txBox="1"/>
          <p:nvPr/>
        </p:nvSpPr>
        <p:spPr>
          <a:xfrm>
            <a:off x="957698" y="3429000"/>
            <a:ext cx="6618161" cy="64172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9600" b="1" dirty="0">
                <a:solidFill>
                  <a:srgbClr val="B600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 Doutrina Bíblica</a:t>
            </a:r>
            <a:endParaRPr lang="en-US" sz="9600" b="1" dirty="0">
              <a:solidFill>
                <a:srgbClr val="B600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6666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xmlns="" id="{D1FB191A-E3A4-48D2-8562-E9335089D1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39246" b="35442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xmlns="" id="{3B74BFA5-0322-2C2F-754A-D20E16DB1CA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524000" y="1710190"/>
            <a:ext cx="9144000" cy="290051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BR" sz="9600" b="1" dirty="0">
                <a:solidFill>
                  <a:srgbClr val="FFFFFF"/>
                </a:solidFill>
                <a:latin typeface="+mj-lt"/>
              </a:rPr>
              <a:t>AULA </a:t>
            </a:r>
            <a:r>
              <a:rPr lang="en-US" altLang="pt-BR" sz="9600" b="1" dirty="0" smtClean="0">
                <a:solidFill>
                  <a:srgbClr val="FFFFFF"/>
                </a:solidFill>
                <a:latin typeface="+mj-lt"/>
              </a:rPr>
              <a:t>1:</a:t>
            </a:r>
            <a:r>
              <a:rPr lang="en-US" altLang="pt-BR" sz="9600" b="1" dirty="0">
                <a:solidFill>
                  <a:srgbClr val="FFFFFF"/>
                </a:solidFill>
                <a:latin typeface="+mj-lt"/>
              </a:rPr>
              <a:t> </a:t>
            </a:r>
            <a:endParaRPr lang="en-US" sz="9600" dirty="0">
              <a:solidFill>
                <a:srgbClr val="FFFFFF"/>
              </a:solidFill>
              <a:latin typeface="+mj-lt"/>
            </a:endParaRPr>
          </a:p>
          <a:p>
            <a:pPr algn="ctr">
              <a:spcBef>
                <a:spcPct val="0"/>
              </a:spcBef>
              <a:buNone/>
            </a:pPr>
            <a:r>
              <a:rPr lang="en-US" altLang="pt-BR" sz="9600" b="1" dirty="0">
                <a:solidFill>
                  <a:srgbClr val="FFFFFF"/>
                </a:solidFill>
                <a:latin typeface="+mj-lt"/>
              </a:rPr>
              <a:t>BIBLIOLOGIA</a:t>
            </a:r>
            <a:endParaRPr lang="en-US" sz="960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5863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7030A0"/>
                </a:solidFill>
                <a:latin typeface="Arial" panose="020B0604020202020204" pitchFamily="34" charset="0"/>
              </a:rPr>
              <a:t>Introdução</a:t>
            </a:r>
            <a:endParaRPr lang="pt-BR" dirty="0">
              <a:solidFill>
                <a:srgbClr val="7030A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69376" y="1203939"/>
            <a:ext cx="10804902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 objetivo desta matéria é aprofundar o conhecimento nas 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Doutrinas Bíblicas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destacando a importância de 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estudar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 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examinar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 Escrituras para compreender sua veracidade.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Jesus enfatizou isso ao dizer: 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"Examinai as Escrituras" (Jo 5.39)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pois nelas encontramos os segredos da revelação divina. Deus incentiva essa prática, como em 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Josué 1.8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 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Mateus 4.4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mostrando que a Palavra sustenta a vida.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sz="24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 apóstolo Pedro reforça essa ideia ao dizer: 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"Crescei na graça e no conhecimento" (2Pe 3.18)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Examinar a Bíblia nos permite </a:t>
            </a:r>
            <a:r>
              <a:rPr kumimoji="0" lang="pt-B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enxergar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t-B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sua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t-B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totalidade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pt-B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organizar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seus ensinamentos e </a:t>
            </a:r>
            <a:r>
              <a:rPr kumimoji="0" lang="pt-B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aplicar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seus princípios na vida. 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Isso é doutrina!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788" y="78177"/>
            <a:ext cx="2264229" cy="226422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441A8992-6089-DD3F-784B-E29E25946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8738" y="3650762"/>
            <a:ext cx="1850279" cy="374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27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526942" y="5594888"/>
            <a:ext cx="10647336" cy="96436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1477" y="16872"/>
            <a:ext cx="11809709" cy="1325563"/>
          </a:xfrm>
        </p:spPr>
        <p:txBody>
          <a:bodyPr>
            <a:noAutofit/>
          </a:bodyPr>
          <a:lstStyle/>
          <a:p>
            <a:r>
              <a:rPr lang="pt-BR" sz="3600" b="1" i="1" dirty="0" smtClean="0">
                <a:latin typeface="Arial" panose="020B0604020202020204" pitchFamily="34" charset="0"/>
              </a:rPr>
              <a:t>“Examinar</a:t>
            </a:r>
            <a:r>
              <a:rPr lang="pt-BR" sz="3600" b="1" i="1" dirty="0">
                <a:latin typeface="Arial" panose="020B0604020202020204" pitchFamily="34" charset="0"/>
              </a:rPr>
              <a:t>"</a:t>
            </a:r>
            <a:r>
              <a:rPr lang="pt-BR" sz="3600" i="1" dirty="0">
                <a:latin typeface="Arial" panose="020B0604020202020204" pitchFamily="34" charset="0"/>
              </a:rPr>
              <a:t> significa muito mais do que simplesmente ler ou estudar superficialmente as Escrituras.</a:t>
            </a:r>
            <a:endParaRPr lang="pt-BR" sz="3600" i="1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01477" y="1173158"/>
            <a:ext cx="11453249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800" dirty="0" smtClean="0">
                <a:latin typeface="Arial" panose="020B0604020202020204" pitchFamily="34" charset="0"/>
              </a:rPr>
              <a:t>EXAMINAR é</a:t>
            </a:r>
            <a:r>
              <a: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Analisar com profundidade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Ir </a:t>
            </a:r>
            <a:r>
              <a:rPr kumimoji="0" lang="pt-BR" sz="2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além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 leitura comum e buscar entender os </a:t>
            </a:r>
            <a:r>
              <a:rPr kumimoji="0" lang="pt-BR" sz="2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significados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 a </a:t>
            </a:r>
            <a:r>
              <a:rPr kumimoji="0" lang="pt-BR" sz="2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intenção divina 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 cada passagem.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pt-BR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Investigar criteriosamente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pt-BR" sz="2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Comparar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textos, buscar conexões e entender o </a:t>
            </a:r>
            <a:r>
              <a:rPr kumimoji="0" lang="pt-BR" sz="2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contexto histórico 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 espiritual.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pt-BR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Meditar e aplicar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pt-BR" sz="2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Refletir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sobre os ensinamentos bíblicos e colocá-los em </a:t>
            </a:r>
            <a:r>
              <a:rPr kumimoji="0" lang="pt-BR" sz="2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prática no dia a dia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pt-BR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Buscar a compreensão da Revelação </a:t>
            </a:r>
            <a:r>
              <a:rPr lang="pt-BR" sz="2600" b="1" dirty="0">
                <a:latin typeface="Arial" panose="020B0604020202020204" pitchFamily="34" charset="0"/>
              </a:rPr>
              <a:t>D</a:t>
            </a:r>
            <a:r>
              <a:rPr kumimoji="0" lang="pt-BR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ivina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Confiar que </a:t>
            </a:r>
            <a:r>
              <a:rPr kumimoji="0" lang="pt-BR" sz="2600" b="0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Deus se agrada de revelar Sua vontade 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aos que </a:t>
            </a:r>
            <a:r>
              <a:rPr kumimoji="0" lang="pt-BR" sz="2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diligentemente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procuram entendê-la (</a:t>
            </a:r>
            <a:r>
              <a:rPr kumimoji="0" lang="pt-BR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Js</a:t>
            </a:r>
            <a:r>
              <a:rPr kumimoji="0" lang="pt-B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1.8; Jo 5.39).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pt-BR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Assim, 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examinar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Bíblia,</a:t>
            </a:r>
            <a:r>
              <a:rPr kumimoji="0" lang="pt-B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é um processo ativo e contínuo de busca pelo conhecimento espiritual, permitindo que a Palavra transforme a vida do leitor.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441A8992-6089-DD3F-784B-E29E25946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2588" y="-150370"/>
            <a:ext cx="1850279" cy="374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7">
            <a:extLst>
              <a:ext uri="{FF2B5EF4-FFF2-40B4-BE49-F238E27FC236}">
                <a16:creationId xmlns:a16="http://schemas.microsoft.com/office/drawing/2014/main" xmlns="" id="{A3EFF7B1-6CB7-47D1-AD37-B870CA2B21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7FA2962B-21B6-4689-A95D-A8FF6ADE4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A745280D-ED36-41FE-8EB1-CE597C99CF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3D26CEB3-5AE4-4088-AD63-396DB50F28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4AA9279A-AD34-474C-834E-6BF658144A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B3589559-7D9A-4ECD-90BB-A5565E2DAE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701B1A71-DCEA-4EB2-8133-98A2CD6F098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80E95A5C-1E97-41C3-9DEC-245FF6DEBF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xmlns="" id="{8D3C3374-C720-4FCD-B6CD-AEF1D1A6190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xmlns="" id="{7639E2EF-4D23-4EA3-B29E-D6362FF722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xmlns="" id="{730820A4-6CEA-4BF7-8DE4-F5B2D2EB23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xmlns="" id="{F320E002-8AED-4D4F-A104-0585FFFB9AF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xmlns="" id="{6A0BF3F3-3A09-42CE-9483-114BD01DD9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xmlns="" id="{B233BD5C-DFC7-4EB7-B348-7C9B5B8D0A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A00D2CE1-35C1-46E6-BD59-CEE668BD90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A58DCE86-9AE1-46D1-96D6-04B8B3EDF6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89B74739-D423-4F25-A976-0A6CD86D17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6018E700-FF08-42AA-9237-24E7A74AD3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46B3488A-8A55-403E-B9C9-75AFA0CF53E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15089B9D-BA8D-4A64-B95F-33940D9D686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E18403B7-F2C7-4C07-8522-21C3191090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23B58CC6-A99E-43AF-A467-256F19287F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8FE97852-3A18-4317-B17E-8C45174F96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F9D0BC6E-6D0B-4589-B1BF-372BAA3839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530B892E-E062-4B0A-B79E-E55D36EC9AE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8D1A4DF9-C28A-4C0A-B273-702F0C4880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ED6963D-FB1B-BC2A-21B5-0375D4677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anchor="ctr">
            <a:normAutofit/>
          </a:bodyPr>
          <a:lstStyle/>
          <a:p>
            <a:r>
              <a:rPr lang="pt-BR" sz="4800" b="1"/>
              <a:t>AS DIVISÕES DA TEOLOGIA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xmlns="" id="{34AEAA58-045D-AFED-0515-650F9AE54C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0243974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441A8992-6089-DD3F-784B-E29E259461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9449" y="2716817"/>
            <a:ext cx="1850279" cy="374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042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E7C5D49E-86CC-B43F-5E9A-7DC4D9FBF323}"/>
              </a:ext>
            </a:extLst>
          </p:cNvPr>
          <p:cNvSpPr/>
          <p:nvPr/>
        </p:nvSpPr>
        <p:spPr>
          <a:xfrm>
            <a:off x="0" y="2395099"/>
            <a:ext cx="11666483" cy="239387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33D2199-5504-3A76-0FBE-DB0C8D167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82366"/>
            <a:ext cx="11949193" cy="2164160"/>
          </a:xfrm>
        </p:spPr>
        <p:txBody>
          <a:bodyPr>
            <a:normAutofit fontScale="90000"/>
          </a:bodyPr>
          <a:lstStyle/>
          <a:p>
            <a:r>
              <a:rPr lang="pt-BR" sz="3600" b="1" i="0" dirty="0">
                <a:solidFill>
                  <a:srgbClr val="2C2F34"/>
                </a:solidFill>
                <a:effectLst/>
                <a:highlight>
                  <a:srgbClr val="FFFF00"/>
                </a:highlight>
                <a:latin typeface="-apple-system"/>
              </a:rPr>
              <a:t>Teologia sistemática </a:t>
            </a:r>
            <a:r>
              <a:rPr lang="pt-BR" sz="3600" b="1" i="0" dirty="0" smtClean="0">
                <a:solidFill>
                  <a:srgbClr val="2C2F34"/>
                </a:solidFill>
                <a:effectLst/>
                <a:highlight>
                  <a:srgbClr val="FFFF00"/>
                </a:highlight>
                <a:latin typeface="-apple-system"/>
              </a:rPr>
              <a:t> </a:t>
            </a:r>
            <a:r>
              <a:rPr lang="pt-BR" sz="3600" i="1" dirty="0" smtClean="0">
                <a:solidFill>
                  <a:schemeClr val="bg1"/>
                </a:solidFill>
                <a:effectLst/>
                <a:latin typeface="-apple-system"/>
              </a:rPr>
              <a:t>é </a:t>
            </a:r>
            <a:r>
              <a:rPr lang="pt-BR" sz="3600" i="1" dirty="0">
                <a:solidFill>
                  <a:schemeClr val="bg1"/>
                </a:solidFill>
                <a:effectLst/>
                <a:latin typeface="-apple-system"/>
              </a:rPr>
              <a:t>o estudo organizado das principais DOUTRINAS da Fé Cristã</a:t>
            </a:r>
            <a:r>
              <a:rPr lang="pt-BR" sz="3600" b="1" i="0" dirty="0">
                <a:solidFill>
                  <a:schemeClr val="bg1"/>
                </a:solidFill>
                <a:effectLst/>
                <a:latin typeface="-apple-system"/>
              </a:rPr>
              <a:t>. </a:t>
            </a:r>
            <a:r>
              <a:rPr lang="pt-BR" sz="3600" b="0" i="0" dirty="0">
                <a:solidFill>
                  <a:schemeClr val="bg1"/>
                </a:solidFill>
                <a:effectLst/>
                <a:latin typeface="-apple-system"/>
              </a:rPr>
              <a:t/>
            </a:r>
            <a:br>
              <a:rPr lang="pt-BR" sz="3600" b="0" i="0" dirty="0">
                <a:solidFill>
                  <a:schemeClr val="bg1"/>
                </a:solidFill>
                <a:effectLst/>
                <a:latin typeface="-apple-system"/>
              </a:rPr>
            </a:br>
            <a:r>
              <a:rPr lang="pt-BR" sz="2700" b="0" i="0" dirty="0" smtClean="0">
                <a:solidFill>
                  <a:schemeClr val="bg1"/>
                </a:solidFill>
                <a:effectLst/>
                <a:latin typeface="-apple-system"/>
              </a:rPr>
              <a:t>Bibliologia</a:t>
            </a:r>
            <a:r>
              <a:rPr lang="pt-BR" sz="2700" b="0" i="0" dirty="0">
                <a:solidFill>
                  <a:schemeClr val="bg1"/>
                </a:solidFill>
                <a:effectLst/>
                <a:latin typeface="-apple-system"/>
              </a:rPr>
              <a:t>; </a:t>
            </a:r>
            <a:r>
              <a:rPr lang="pt-BR" sz="2700" b="0" i="0" dirty="0" err="1" smtClean="0">
                <a:solidFill>
                  <a:schemeClr val="bg1"/>
                </a:solidFill>
                <a:effectLst/>
                <a:latin typeface="-apple-system"/>
              </a:rPr>
              <a:t>Teontologia</a:t>
            </a:r>
            <a:r>
              <a:rPr lang="pt-BR" sz="2700" b="0" i="0" dirty="0">
                <a:solidFill>
                  <a:schemeClr val="bg1"/>
                </a:solidFill>
                <a:effectLst/>
                <a:latin typeface="-apple-system"/>
              </a:rPr>
              <a:t>; </a:t>
            </a:r>
            <a:r>
              <a:rPr lang="pt-BR" sz="2700" b="0" i="0" dirty="0" smtClean="0">
                <a:solidFill>
                  <a:schemeClr val="bg1"/>
                </a:solidFill>
                <a:effectLst/>
                <a:latin typeface="-apple-system"/>
              </a:rPr>
              <a:t>Cristologia</a:t>
            </a:r>
            <a:r>
              <a:rPr lang="pt-BR" sz="2700" b="0" i="0" dirty="0">
                <a:solidFill>
                  <a:schemeClr val="bg1"/>
                </a:solidFill>
                <a:effectLst/>
                <a:latin typeface="-apple-system"/>
              </a:rPr>
              <a:t>; </a:t>
            </a:r>
            <a:r>
              <a:rPr lang="pt-BR" sz="2700" b="0" i="0" dirty="0" smtClean="0">
                <a:solidFill>
                  <a:schemeClr val="bg1"/>
                </a:solidFill>
                <a:effectLst/>
                <a:latin typeface="-apple-system"/>
              </a:rPr>
              <a:t>Paracletologia; Antrop</a:t>
            </a:r>
            <a:r>
              <a:rPr lang="pt-BR" sz="2700" b="0" i="0" dirty="0">
                <a:solidFill>
                  <a:schemeClr val="bg1"/>
                </a:solidFill>
                <a:effectLst/>
                <a:latin typeface="-apple-system"/>
              </a:rPr>
              <a:t>. Teo.; </a:t>
            </a:r>
            <a:r>
              <a:rPr lang="pt-BR" sz="2700" b="0" i="0" dirty="0" smtClean="0">
                <a:solidFill>
                  <a:schemeClr val="bg1"/>
                </a:solidFill>
                <a:effectLst/>
                <a:latin typeface="-apple-system"/>
              </a:rPr>
              <a:t>Hamartiologia</a:t>
            </a:r>
            <a:r>
              <a:rPr lang="pt-BR" sz="2700" dirty="0">
                <a:solidFill>
                  <a:schemeClr val="bg1"/>
                </a:solidFill>
                <a:latin typeface="-apple-system"/>
              </a:rPr>
              <a:t>;</a:t>
            </a:r>
            <a:r>
              <a:rPr lang="pt-BR" sz="2700" b="0" i="0" dirty="0">
                <a:solidFill>
                  <a:schemeClr val="bg1"/>
                </a:solidFill>
                <a:effectLst/>
                <a:latin typeface="-apple-system"/>
              </a:rPr>
              <a:t> Etc.</a:t>
            </a:r>
            <a:r>
              <a:rPr lang="pt-BR" sz="3600" b="0" i="0" dirty="0">
                <a:solidFill>
                  <a:srgbClr val="2C2F34"/>
                </a:solidFill>
                <a:effectLst/>
                <a:latin typeface="-apple-system"/>
              </a:rPr>
              <a:t/>
            </a:r>
            <a:br>
              <a:rPr lang="pt-BR" sz="3600" b="0" i="0" dirty="0">
                <a:solidFill>
                  <a:srgbClr val="2C2F34"/>
                </a:solidFill>
                <a:effectLst/>
                <a:latin typeface="-apple-system"/>
              </a:rPr>
            </a:br>
            <a:endParaRPr lang="pt-BR" sz="360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AA47DD14-896C-A116-A85D-4515C004FC63}"/>
              </a:ext>
            </a:extLst>
          </p:cNvPr>
          <p:cNvSpPr txBox="1">
            <a:spLocks/>
          </p:cNvSpPr>
          <p:nvPr/>
        </p:nvSpPr>
        <p:spPr>
          <a:xfrm>
            <a:off x="273270" y="4905558"/>
            <a:ext cx="11393213" cy="22162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>
                <a:solidFill>
                  <a:srgbClr val="2C2F34"/>
                </a:solidFill>
                <a:effectLst/>
                <a:latin typeface="-apple-system"/>
                <a:ea typeface="+mj-ea"/>
                <a:cs typeface="+mj-cs"/>
              </a:defRPr>
            </a:lvl1pPr>
          </a:lstStyle>
          <a:p>
            <a:r>
              <a:rPr lang="pt-BR" sz="2400" b="1" dirty="0">
                <a:highlight>
                  <a:srgbClr val="FFFF00"/>
                </a:highlight>
              </a:rPr>
              <a:t>BIBLIOLOGIA: </a:t>
            </a:r>
            <a:r>
              <a:rPr lang="pt-BR" sz="2000" b="1" i="1" dirty="0"/>
              <a:t>O termo é a junção grega de </a:t>
            </a:r>
            <a:r>
              <a:rPr lang="pt-BR" sz="2000" b="1" i="1" dirty="0" smtClean="0"/>
              <a:t>“biblos” </a:t>
            </a:r>
            <a:r>
              <a:rPr lang="pt-BR" sz="2000" b="1" i="1" dirty="0"/>
              <a:t>(livros), com o verbo: logos (Ciência, Palavra enfim). </a:t>
            </a:r>
            <a:endParaRPr lang="pt-BR" sz="2000" b="1" dirty="0" smtClean="0">
              <a:highlight>
                <a:srgbClr val="FFFF00"/>
              </a:highlight>
            </a:endParaRPr>
          </a:p>
          <a:p>
            <a:r>
              <a:rPr lang="pt-BR" sz="2400" dirty="0" smtClean="0"/>
              <a:t>Doutrina sobre a </a:t>
            </a:r>
            <a:r>
              <a:rPr lang="pt-BR" sz="2400" dirty="0"/>
              <a:t>ESTRUTURA, FORMAÇÃO </a:t>
            </a:r>
            <a:r>
              <a:rPr lang="pt-BR" sz="2400" dirty="0" smtClean="0"/>
              <a:t>e COMPOSIÇÃO das </a:t>
            </a:r>
            <a:r>
              <a:rPr lang="pt-BR" sz="2400" dirty="0"/>
              <a:t>SAGRADAS ESCRITURAS.</a:t>
            </a:r>
          </a:p>
          <a:p>
            <a:r>
              <a:rPr lang="pt-BR" sz="2400" b="0" i="0" dirty="0">
                <a:solidFill>
                  <a:srgbClr val="2C2F34"/>
                </a:solidFill>
                <a:effectLst/>
                <a:latin typeface="-apple-system"/>
              </a:rPr>
              <a:t> - Trata sobre como a Bíblia é a inspirada, infalível, inerrante e autoritativa </a:t>
            </a:r>
            <a:r>
              <a:rPr lang="pt-BR" sz="2400" b="0" i="0" u="none" strike="noStrike" dirty="0">
                <a:solidFill>
                  <a:srgbClr val="0088FF"/>
                </a:solidFill>
                <a:effectLst/>
                <a:latin typeface="-apple-system"/>
              </a:rPr>
              <a:t>Palavra de Deus</a:t>
            </a:r>
            <a:r>
              <a:rPr lang="pt-BR" sz="2400" b="0" i="0" dirty="0">
                <a:solidFill>
                  <a:srgbClr val="2C2F34"/>
                </a:solidFill>
                <a:effectLst/>
                <a:latin typeface="-apple-system"/>
              </a:rPr>
              <a:t>.</a:t>
            </a:r>
            <a:r>
              <a:rPr lang="pt-BR" sz="2400" dirty="0"/>
              <a:t/>
            </a:r>
            <a:br>
              <a:rPr lang="pt-BR" sz="2400" dirty="0"/>
            </a:br>
            <a:endParaRPr lang="pt-BR" sz="2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EF50E421-FE6B-BD3F-5CF5-A15EBD8E3F5A}"/>
              </a:ext>
            </a:extLst>
          </p:cNvPr>
          <p:cNvSpPr txBox="1"/>
          <p:nvPr/>
        </p:nvSpPr>
        <p:spPr>
          <a:xfrm>
            <a:off x="73573" y="62260"/>
            <a:ext cx="11393214" cy="267765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/>
            <a:r>
              <a:rPr lang="pt-BR" sz="2800" b="1" i="1" u="none" strike="noStrike" baseline="0" dirty="0">
                <a:highlight>
                  <a:srgbClr val="FFFF00"/>
                </a:highlight>
                <a:latin typeface="CIDFont+F3"/>
              </a:rPr>
              <a:t>O que é Doutrina?</a:t>
            </a:r>
          </a:p>
          <a:p>
            <a:pPr algn="l"/>
            <a:r>
              <a:rPr lang="pt-BR" sz="2800" b="0" i="1" u="none" strike="noStrike" baseline="0" dirty="0">
                <a:latin typeface="CIDFont+F1"/>
              </a:rPr>
              <a:t>“Doutrina significa “ENSINO, ADESTRAR, “tornar sabedor, conhecedor, apto!. Sim, o conteúdo da Bíblia consiste em bela lições, onde Deus passeia na história, faz parte dela e da vida e ela, nos proporcionando ensinamentos fabulosos, cheios de vida e de revelações para uma vida santa e sadia em sua digna presença.” </a:t>
            </a:r>
            <a:r>
              <a:rPr lang="pt-BR" sz="1200" b="0" i="1" u="none" strike="noStrike" baseline="0" dirty="0" smtClean="0">
                <a:latin typeface="CIDFont+F1"/>
              </a:rPr>
              <a:t>(pág</a:t>
            </a:r>
            <a:r>
              <a:rPr lang="pt-BR" sz="1200" b="0" i="1" u="none" strike="noStrike" baseline="0" dirty="0">
                <a:latin typeface="CIDFont+F1"/>
              </a:rPr>
              <a:t>. </a:t>
            </a:r>
            <a:r>
              <a:rPr lang="pt-BR" sz="1200" b="0" i="1" u="none" strike="noStrike" baseline="0" dirty="0" smtClean="0">
                <a:latin typeface="CIDFont+F1"/>
              </a:rPr>
              <a:t>)</a:t>
            </a:r>
            <a:endParaRPr lang="pt-BR" sz="1200" i="1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04516C9A-3D37-2DC4-023D-A0E328CED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5220" y="-1202257"/>
            <a:ext cx="1850279" cy="374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84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E69B829-49AC-B780-613C-01CB47751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634" y="0"/>
            <a:ext cx="10515600" cy="848820"/>
          </a:xfrm>
        </p:spPr>
        <p:txBody>
          <a:bodyPr/>
          <a:lstStyle/>
          <a:p>
            <a:r>
              <a:rPr lang="pt-BR" b="1" dirty="0">
                <a:solidFill>
                  <a:srgbClr val="C00000"/>
                </a:solidFill>
              </a:rPr>
              <a:t>DEUS quer que seu POVO seja ENSINADO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C0F0FBB-E08C-2B43-CB20-788E43AB7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813" y="848820"/>
            <a:ext cx="11853041" cy="58206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400" i="1" dirty="0"/>
              <a:t>“Não se aparte da tua boca o </a:t>
            </a:r>
            <a:r>
              <a:rPr lang="pt-BR" sz="2400" b="1" i="1" dirty="0"/>
              <a:t>livro desta lei</a:t>
            </a:r>
            <a:r>
              <a:rPr lang="pt-BR" sz="2400" i="1" dirty="0"/>
              <a:t>; antes </a:t>
            </a:r>
            <a:r>
              <a:rPr lang="pt-BR" sz="2400" b="1" i="1" dirty="0"/>
              <a:t>medita</a:t>
            </a:r>
            <a:r>
              <a:rPr lang="pt-BR" sz="2400" i="1" dirty="0"/>
              <a:t> nele dia e noite, para que tenhas cuidado de fazer conforme </a:t>
            </a:r>
            <a:r>
              <a:rPr lang="pt-BR" sz="2400" b="1" i="1" dirty="0"/>
              <a:t>a tudo quanto nele está escrito</a:t>
            </a:r>
            <a:r>
              <a:rPr lang="pt-BR" sz="2400" i="1" dirty="0"/>
              <a:t>; porque então farás </a:t>
            </a:r>
            <a:r>
              <a:rPr lang="pt-BR" sz="2400" b="1" i="1" dirty="0"/>
              <a:t>prosperar</a:t>
            </a:r>
            <a:r>
              <a:rPr lang="pt-BR" sz="2400" i="1" dirty="0"/>
              <a:t> o teu caminho, e serás bem sucedido”. </a:t>
            </a:r>
            <a:r>
              <a:rPr lang="pt-BR" sz="2400" b="1" dirty="0"/>
              <a:t>Josué 1:8</a:t>
            </a:r>
          </a:p>
          <a:p>
            <a:pPr marL="0" indent="0">
              <a:buNone/>
            </a:pPr>
            <a:endParaRPr lang="pt-BR" sz="2400" b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pt-BR" sz="2400" i="1" dirty="0">
                <a:highlight>
                  <a:srgbClr val="FFFF00"/>
                </a:highlight>
              </a:rPr>
              <a:t>“Antes tem o </a:t>
            </a:r>
            <a:r>
              <a:rPr lang="pt-BR" sz="2400" b="1" i="1" dirty="0">
                <a:highlight>
                  <a:srgbClr val="FFFF00"/>
                </a:highlight>
              </a:rPr>
              <a:t>seu prazer na lei do Senhor</a:t>
            </a:r>
            <a:r>
              <a:rPr lang="pt-BR" sz="2400" i="1" dirty="0">
                <a:highlight>
                  <a:srgbClr val="FFFF00"/>
                </a:highlight>
              </a:rPr>
              <a:t>, e na sua </a:t>
            </a:r>
            <a:r>
              <a:rPr lang="pt-BR" sz="2400" b="1" i="1" dirty="0">
                <a:highlight>
                  <a:srgbClr val="FFFF00"/>
                </a:highlight>
              </a:rPr>
              <a:t>lei</a:t>
            </a:r>
            <a:r>
              <a:rPr lang="pt-BR" sz="2400" i="1" dirty="0">
                <a:highlight>
                  <a:srgbClr val="FFFF00"/>
                </a:highlight>
              </a:rPr>
              <a:t> </a:t>
            </a:r>
            <a:r>
              <a:rPr lang="pt-BR" sz="2400" b="1" i="1" dirty="0">
                <a:highlight>
                  <a:srgbClr val="FFFF00"/>
                </a:highlight>
              </a:rPr>
              <a:t>medita</a:t>
            </a:r>
            <a:r>
              <a:rPr lang="pt-BR" sz="2400" i="1" dirty="0">
                <a:highlight>
                  <a:srgbClr val="FFFF00"/>
                </a:highlight>
              </a:rPr>
              <a:t> de dia e de noite”. </a:t>
            </a:r>
            <a:r>
              <a:rPr lang="pt-BR" sz="2400" b="1" i="1" dirty="0" err="1">
                <a:highlight>
                  <a:srgbClr val="FFFF00"/>
                </a:highlight>
              </a:rPr>
              <a:t>Sl</a:t>
            </a:r>
            <a:r>
              <a:rPr lang="pt-BR" sz="2400" b="1" i="1" dirty="0">
                <a:highlight>
                  <a:srgbClr val="FFFF00"/>
                </a:highlight>
              </a:rPr>
              <a:t> 1:2</a:t>
            </a:r>
          </a:p>
          <a:p>
            <a:pPr marL="0" indent="0">
              <a:buNone/>
            </a:pPr>
            <a:endParaRPr lang="pt-BR" sz="2400" b="1" i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pt-BR" sz="2400" i="1" dirty="0"/>
              <a:t>“A tua palavra é </a:t>
            </a:r>
            <a:r>
              <a:rPr lang="pt-BR" sz="2400" b="1" i="1" dirty="0"/>
              <a:t>lâmpada</a:t>
            </a:r>
            <a:r>
              <a:rPr lang="pt-BR" sz="2400" i="1" dirty="0"/>
              <a:t> que ilumina os meus passos e </a:t>
            </a:r>
            <a:r>
              <a:rPr lang="pt-BR" sz="2400" b="1" i="1" dirty="0"/>
              <a:t>luz</a:t>
            </a:r>
            <a:r>
              <a:rPr lang="pt-BR" sz="2400" i="1" dirty="0"/>
              <a:t> que clareia o meu caminho”. </a:t>
            </a:r>
            <a:r>
              <a:rPr lang="pt-BR" sz="2200" b="1" i="1" dirty="0" err="1"/>
              <a:t>Sl</a:t>
            </a:r>
            <a:r>
              <a:rPr lang="pt-BR" sz="2200" b="1" i="1" dirty="0"/>
              <a:t> 119:105</a:t>
            </a:r>
          </a:p>
          <a:p>
            <a:pPr marL="0" indent="0">
              <a:buNone/>
            </a:pPr>
            <a:endParaRPr lang="pt-BR" sz="2200" b="1" i="1" dirty="0"/>
          </a:p>
          <a:p>
            <a:pPr marL="0" indent="0">
              <a:buNone/>
            </a:pPr>
            <a:r>
              <a:rPr lang="pt-BR" sz="2400" i="1" dirty="0">
                <a:highlight>
                  <a:srgbClr val="FFFF00"/>
                </a:highlight>
              </a:rPr>
              <a:t>“</a:t>
            </a:r>
            <a:r>
              <a:rPr lang="pt-BR" sz="2400" b="1" i="1" dirty="0">
                <a:highlight>
                  <a:srgbClr val="FFFF00"/>
                </a:highlight>
              </a:rPr>
              <a:t>Toda a Escritura </a:t>
            </a:r>
            <a:r>
              <a:rPr lang="pt-BR" sz="2400" i="1" dirty="0">
                <a:highlight>
                  <a:srgbClr val="FFFF00"/>
                </a:highlight>
              </a:rPr>
              <a:t>é </a:t>
            </a:r>
            <a:r>
              <a:rPr lang="pt-BR" sz="2400" b="1" i="1" dirty="0">
                <a:highlight>
                  <a:srgbClr val="FFFF00"/>
                </a:highlight>
              </a:rPr>
              <a:t>inspirada</a:t>
            </a:r>
            <a:r>
              <a:rPr lang="pt-BR" sz="2400" i="1" dirty="0">
                <a:highlight>
                  <a:srgbClr val="FFFF00"/>
                </a:highlight>
              </a:rPr>
              <a:t> por Deus e </a:t>
            </a:r>
            <a:r>
              <a:rPr lang="pt-BR" sz="2400" b="1" i="1" dirty="0">
                <a:highlight>
                  <a:srgbClr val="FFFF00"/>
                </a:highlight>
              </a:rPr>
              <a:t>útil para o ensino</a:t>
            </a:r>
            <a:r>
              <a:rPr lang="pt-BR" sz="2400" i="1" dirty="0">
                <a:highlight>
                  <a:srgbClr val="FFFF00"/>
                </a:highlight>
              </a:rPr>
              <a:t>, para a repreensão, para a correção e para a </a:t>
            </a:r>
            <a:r>
              <a:rPr lang="pt-BR" sz="2400" b="1" i="1" dirty="0">
                <a:highlight>
                  <a:srgbClr val="FFFF00"/>
                </a:highlight>
              </a:rPr>
              <a:t>instrução</a:t>
            </a:r>
            <a:r>
              <a:rPr lang="pt-BR" sz="2400" i="1" dirty="0">
                <a:highlight>
                  <a:srgbClr val="FFFF00"/>
                </a:highlight>
              </a:rPr>
              <a:t> na justiça, para que o homem de Deus seja apto e plenamente </a:t>
            </a:r>
            <a:r>
              <a:rPr lang="pt-BR" sz="2400" b="1" i="1" dirty="0">
                <a:highlight>
                  <a:srgbClr val="FFFF00"/>
                </a:highlight>
              </a:rPr>
              <a:t>preparado para toda boa obra</a:t>
            </a:r>
            <a:r>
              <a:rPr lang="pt-BR" sz="2400" i="1" dirty="0">
                <a:highlight>
                  <a:srgbClr val="FFFF00"/>
                </a:highlight>
              </a:rPr>
              <a:t>.” </a:t>
            </a:r>
            <a:r>
              <a:rPr lang="pt-BR" sz="2400" b="1" i="1" dirty="0">
                <a:highlight>
                  <a:srgbClr val="FFFF00"/>
                </a:highlight>
              </a:rPr>
              <a:t>2 Timóteo 3:16-17</a:t>
            </a:r>
          </a:p>
          <a:p>
            <a:pPr marL="0" indent="0">
              <a:buNone/>
            </a:pPr>
            <a:endParaRPr lang="pt-BR" sz="2400" i="1" dirty="0"/>
          </a:p>
          <a:p>
            <a:pPr marL="0" indent="0">
              <a:buNone/>
            </a:pPr>
            <a:r>
              <a:rPr lang="pt-BR" sz="2400" i="1" dirty="0"/>
              <a:t>“Jesus respondeu: "Está escrito: 'Nem só de pão viverá o homem, mas de toda palavra que procede da boca de Deus’”. </a:t>
            </a:r>
            <a:r>
              <a:rPr lang="pt-BR" sz="2400" b="1" i="1" dirty="0"/>
              <a:t>Mateus 4:4</a:t>
            </a:r>
          </a:p>
          <a:p>
            <a:pPr marL="0" indent="0">
              <a:buNone/>
            </a:pPr>
            <a:endParaRPr lang="pt-BR" sz="2400" b="1" i="1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402ACFCA-9FBB-CC55-83DF-2F04AD936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4539" y="3823795"/>
            <a:ext cx="1407461" cy="284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90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2B1116A9-0FDC-2878-EB95-75F42BFE1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375198"/>
            <a:ext cx="11811001" cy="623055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3200" b="1" dirty="0">
                <a:solidFill>
                  <a:srgbClr val="7030A0"/>
                </a:solidFill>
              </a:rPr>
              <a:t>BENEFÍCIOS DE SE APRENDER AS DOUTRINAS BÍBLICAS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2800" b="1" dirty="0">
                <a:highlight>
                  <a:srgbClr val="00FF00"/>
                </a:highlight>
                <a:latin typeface="CIDFont+F4"/>
              </a:rPr>
              <a:t>O Conhecimento doutrinário oriundo da Santa Bíblia:</a:t>
            </a:r>
            <a:endParaRPr lang="pt-BR" b="1" dirty="0">
              <a:highlight>
                <a:srgbClr val="00FF00"/>
              </a:highlight>
            </a:endParaRPr>
          </a:p>
          <a:p>
            <a:pPr marL="0" indent="0">
              <a:buNone/>
            </a:pPr>
            <a:r>
              <a:rPr lang="pt-BR" sz="3200" b="0" i="0" u="none" strike="noStrike" baseline="0" dirty="0">
                <a:latin typeface="CIDFont+F5"/>
              </a:rPr>
              <a:t>1) </a:t>
            </a:r>
            <a:r>
              <a:rPr lang="pt-BR" sz="3200" b="1" i="0" u="sng" strike="noStrike" baseline="0" dirty="0">
                <a:latin typeface="CIDFont+F1"/>
              </a:rPr>
              <a:t>Torna</a:t>
            </a:r>
            <a:r>
              <a:rPr lang="pt-BR" sz="3200" b="0" i="0" u="none" strike="noStrike" baseline="0" dirty="0">
                <a:latin typeface="CIDFont+F1"/>
              </a:rPr>
              <a:t> o ser </a:t>
            </a:r>
            <a:r>
              <a:rPr lang="pt-BR" sz="3200" b="0" i="0" u="none" strike="noStrike" baseline="0" dirty="0">
                <a:latin typeface="CIDFont+F4"/>
              </a:rPr>
              <a:t>PRUDENTE – CAUTELOSO - </a:t>
            </a:r>
            <a:r>
              <a:rPr lang="pt-BR" sz="3200" b="0" i="0" u="none" strike="noStrike" baseline="0" dirty="0">
                <a:latin typeface="CIDFont+F1"/>
              </a:rPr>
              <a:t>(</a:t>
            </a:r>
            <a:r>
              <a:rPr lang="pt-BR" sz="3200" b="0" i="0" u="none" strike="noStrike" baseline="0" dirty="0" err="1">
                <a:latin typeface="CIDFont+F1"/>
              </a:rPr>
              <a:t>Pv</a:t>
            </a:r>
            <a:r>
              <a:rPr lang="pt-BR" sz="3200" b="0" i="0" u="none" strike="noStrike" baseline="0" dirty="0">
                <a:latin typeface="CIDFont+F1"/>
              </a:rPr>
              <a:t>. 16.16);</a:t>
            </a:r>
          </a:p>
          <a:p>
            <a:pPr marL="0" indent="0">
              <a:buNone/>
            </a:pPr>
            <a:r>
              <a:rPr lang="pt-BR" sz="3200" b="0" i="0" u="none" strike="noStrike" baseline="0" dirty="0">
                <a:latin typeface="CIDFont+F5"/>
              </a:rPr>
              <a:t>2) </a:t>
            </a:r>
            <a:r>
              <a:rPr lang="pt-BR" sz="3200" b="1" dirty="0">
                <a:latin typeface="CIDFont+F4"/>
              </a:rPr>
              <a:t>PROLONGA</a:t>
            </a:r>
            <a:r>
              <a:rPr lang="pt-BR" sz="3200" b="0" i="0" u="none" strike="noStrike" baseline="0" dirty="0">
                <a:latin typeface="CIDFont+F4"/>
              </a:rPr>
              <a:t> os dias </a:t>
            </a:r>
            <a:r>
              <a:rPr lang="pt-BR" sz="3200" b="0" i="0" u="none" strike="noStrike" baseline="0" dirty="0">
                <a:latin typeface="CIDFont+F1"/>
              </a:rPr>
              <a:t>(</a:t>
            </a:r>
            <a:r>
              <a:rPr lang="pt-BR" sz="3200" b="0" i="0" u="none" strike="noStrike" baseline="0" dirty="0" err="1">
                <a:latin typeface="CIDFont+F1"/>
              </a:rPr>
              <a:t>Dt</a:t>
            </a:r>
            <a:r>
              <a:rPr lang="pt-BR" sz="3200" b="0" i="0" u="none" strike="noStrike" baseline="0" dirty="0">
                <a:latin typeface="CIDFont+F1"/>
              </a:rPr>
              <a:t> 17.19,20);</a:t>
            </a:r>
          </a:p>
          <a:p>
            <a:pPr marL="0" indent="0">
              <a:buNone/>
            </a:pPr>
            <a:r>
              <a:rPr lang="pt-BR" sz="3200" dirty="0">
                <a:latin typeface="CIDFont+F1"/>
              </a:rPr>
              <a:t>3) </a:t>
            </a:r>
            <a:r>
              <a:rPr lang="pt-BR" sz="3200" b="0" i="0" u="none" strike="noStrike" baseline="0" dirty="0">
                <a:latin typeface="CIDFont+F1"/>
              </a:rPr>
              <a:t>Nos </a:t>
            </a:r>
            <a:r>
              <a:rPr lang="pt-BR" sz="3200" b="1" i="0" u="sng" strike="noStrike" baseline="0" dirty="0">
                <a:latin typeface="CIDFont+F1"/>
              </a:rPr>
              <a:t>revela</a:t>
            </a:r>
            <a:r>
              <a:rPr lang="pt-BR" sz="3200" b="0" i="0" u="none" strike="noStrike" baseline="0" dirty="0">
                <a:latin typeface="CIDFont+F1"/>
              </a:rPr>
              <a:t> </a:t>
            </a:r>
            <a:r>
              <a:rPr lang="pt-BR" sz="3200" b="0" i="0" u="none" strike="noStrike" baseline="0" dirty="0">
                <a:latin typeface="CIDFont+F5"/>
              </a:rPr>
              <a:t>a </a:t>
            </a:r>
            <a:r>
              <a:rPr lang="pt-BR" sz="3200" b="1" dirty="0">
                <a:latin typeface="CIDFont+F4"/>
              </a:rPr>
              <a:t>VERDADE </a:t>
            </a:r>
            <a:r>
              <a:rPr lang="pt-BR" sz="3200" dirty="0">
                <a:latin typeface="CIDFont+F4"/>
              </a:rPr>
              <a:t>(Jo 14.6);</a:t>
            </a:r>
          </a:p>
          <a:p>
            <a:pPr marL="0" indent="0" algn="l">
              <a:buNone/>
            </a:pPr>
            <a:r>
              <a:rPr lang="pt-BR" sz="3200" dirty="0">
                <a:latin typeface="CIDFont+F4"/>
              </a:rPr>
              <a:t>4) </a:t>
            </a:r>
            <a:r>
              <a:rPr lang="pt-BR" sz="3200" b="0" i="0" u="none" strike="noStrike" baseline="0" dirty="0">
                <a:latin typeface="CIDFont+F1"/>
              </a:rPr>
              <a:t>Nos </a:t>
            </a:r>
            <a:r>
              <a:rPr lang="pt-BR" sz="3200" b="1" i="0" u="none" strike="noStrike" baseline="0" dirty="0">
                <a:latin typeface="CIDFont+F4"/>
              </a:rPr>
              <a:t>LIBERTA</a:t>
            </a:r>
            <a:r>
              <a:rPr lang="pt-BR" sz="3200" b="0" i="0" u="none" strike="noStrike" baseline="0" dirty="0">
                <a:latin typeface="CIDFont+F4"/>
              </a:rPr>
              <a:t> </a:t>
            </a:r>
            <a:r>
              <a:rPr lang="pt-BR" sz="3200" b="0" i="0" u="none" strike="noStrike" baseline="0" dirty="0">
                <a:latin typeface="CIDFont+F1"/>
              </a:rPr>
              <a:t>(Jo 8.32);</a:t>
            </a:r>
            <a:endParaRPr lang="pt-BR" sz="3200" dirty="0">
              <a:latin typeface="CIDFont+F4"/>
            </a:endParaRPr>
          </a:p>
          <a:p>
            <a:pPr marL="0" indent="0">
              <a:buNone/>
            </a:pPr>
            <a:r>
              <a:rPr lang="pt-BR" sz="3200" dirty="0">
                <a:latin typeface="CIDFont+F4"/>
              </a:rPr>
              <a:t>5) Nos </a:t>
            </a:r>
            <a:r>
              <a:rPr lang="pt-BR" sz="3200" b="1" u="sng" dirty="0">
                <a:latin typeface="CIDFont+F4"/>
              </a:rPr>
              <a:t>separa</a:t>
            </a:r>
            <a:r>
              <a:rPr lang="pt-BR" sz="3200" dirty="0">
                <a:latin typeface="CIDFont+F4"/>
              </a:rPr>
              <a:t> da IGNORÂNCIA PECAMINOSA do mundo </a:t>
            </a:r>
            <a:r>
              <a:rPr lang="pt-BR" sz="1600" dirty="0">
                <a:latin typeface="CIDFont+F4"/>
              </a:rPr>
              <a:t>(Ef 4.14-22);</a:t>
            </a:r>
          </a:p>
          <a:p>
            <a:pPr marL="0" indent="0" algn="l">
              <a:buNone/>
            </a:pPr>
            <a:r>
              <a:rPr lang="pt-BR" sz="3200" b="0" i="0" u="none" strike="noStrike" baseline="0" dirty="0">
                <a:latin typeface="CIDFont+F1"/>
              </a:rPr>
              <a:t>6) Nos faz </a:t>
            </a:r>
            <a:r>
              <a:rPr lang="pt-BR" sz="3200" b="1" i="0" u="none" strike="noStrike" baseline="0" dirty="0">
                <a:latin typeface="CIDFont+F4"/>
              </a:rPr>
              <a:t>CRESCER na GRAÇA e CONHECIMENTO</a:t>
            </a:r>
            <a:r>
              <a:rPr lang="pt-BR" sz="3200" b="0" i="0" u="none" strike="noStrike" baseline="0" dirty="0">
                <a:latin typeface="CIDFont+F4"/>
              </a:rPr>
              <a:t> de Cristo </a:t>
            </a:r>
            <a:r>
              <a:rPr lang="pt-BR" sz="3200" b="0" i="0" u="none" strike="noStrike" baseline="0" dirty="0">
                <a:latin typeface="CIDFont+F1"/>
              </a:rPr>
              <a:t>(2 </a:t>
            </a:r>
            <a:r>
              <a:rPr lang="pt-BR" sz="3200" b="0" i="0" u="none" strike="noStrike" baseline="0" dirty="0" err="1">
                <a:latin typeface="CIDFont+F1"/>
              </a:rPr>
              <a:t>Pe</a:t>
            </a:r>
            <a:r>
              <a:rPr lang="pt-BR" sz="3200" b="0" i="0" u="none" strike="noStrike" baseline="0" dirty="0">
                <a:latin typeface="CIDFont+F1"/>
              </a:rPr>
              <a:t> 3.18; Ef 4.15).</a:t>
            </a:r>
          </a:p>
          <a:p>
            <a:pPr marL="0" indent="0" algn="l">
              <a:buNone/>
            </a:pPr>
            <a:r>
              <a:rPr lang="pt-BR" sz="3200" b="0" i="0" u="none" strike="noStrike" baseline="0" dirty="0">
                <a:latin typeface="CIDFont+F1"/>
              </a:rPr>
              <a:t>7) Nos </a:t>
            </a:r>
            <a:r>
              <a:rPr lang="pt-BR" sz="3200" b="1" i="0" u="sng" strike="noStrike" baseline="0" dirty="0">
                <a:latin typeface="CIDFont+F1"/>
              </a:rPr>
              <a:t>torna</a:t>
            </a:r>
            <a:r>
              <a:rPr lang="pt-BR" sz="3200" b="0" i="0" u="none" strike="noStrike" baseline="0" dirty="0">
                <a:latin typeface="CIDFont+F1"/>
              </a:rPr>
              <a:t> </a:t>
            </a:r>
            <a:r>
              <a:rPr lang="pt-BR" sz="3200" b="1" i="0" u="none" strike="noStrike" baseline="0" dirty="0">
                <a:latin typeface="CIDFont+F4"/>
              </a:rPr>
              <a:t>SÁBIO</a:t>
            </a:r>
            <a:r>
              <a:rPr lang="pt-BR" sz="3200" b="0" i="0" u="none" strike="noStrike" baseline="0" dirty="0">
                <a:latin typeface="CIDFont+F4"/>
              </a:rPr>
              <a:t> </a:t>
            </a:r>
            <a:r>
              <a:rPr lang="pt-BR" sz="3200" b="0" i="0" u="none" strike="noStrike" baseline="0" dirty="0">
                <a:latin typeface="CIDFont+F5"/>
              </a:rPr>
              <a:t>e </a:t>
            </a:r>
            <a:r>
              <a:rPr lang="pt-BR" sz="3200" b="1" dirty="0">
                <a:latin typeface="CIDFont+F4"/>
              </a:rPr>
              <a:t>INTELIGENTE</a:t>
            </a:r>
            <a:r>
              <a:rPr lang="pt-BR" sz="3200" b="0" i="0" u="none" strike="noStrike" baseline="0" dirty="0">
                <a:latin typeface="CIDFont+F4"/>
              </a:rPr>
              <a:t> </a:t>
            </a:r>
            <a:r>
              <a:rPr lang="pt-BR" sz="3200" b="0" i="0" u="none" strike="noStrike" baseline="0" dirty="0">
                <a:latin typeface="CIDFont+F1"/>
              </a:rPr>
              <a:t>(</a:t>
            </a:r>
            <a:r>
              <a:rPr lang="pt-BR" sz="3200" b="0" i="0" u="none" strike="noStrike" baseline="0" dirty="0" err="1">
                <a:latin typeface="CIDFont+F1"/>
              </a:rPr>
              <a:t>Sl</a:t>
            </a:r>
            <a:r>
              <a:rPr lang="pt-BR" sz="3200" b="0" i="0" u="none" strike="noStrike" baseline="0" dirty="0">
                <a:latin typeface="CIDFont+F1"/>
              </a:rPr>
              <a:t> 119.66; </a:t>
            </a:r>
            <a:r>
              <a:rPr lang="pt-BR" sz="3200" b="0" i="0" u="none" strike="noStrike" baseline="0" dirty="0" err="1">
                <a:latin typeface="CIDFont+F1"/>
              </a:rPr>
              <a:t>Pv</a:t>
            </a:r>
            <a:r>
              <a:rPr lang="pt-BR" sz="3200" b="0" i="0" u="none" strike="noStrike" baseline="0" dirty="0">
                <a:latin typeface="CIDFont+F1"/>
              </a:rPr>
              <a:t> 4.7);</a:t>
            </a:r>
          </a:p>
          <a:p>
            <a:pPr marL="0" indent="0" algn="l">
              <a:buNone/>
            </a:pPr>
            <a:r>
              <a:rPr lang="pt-BR" sz="3200" dirty="0">
                <a:latin typeface="CIDFont+F1"/>
              </a:rPr>
              <a:t>8) </a:t>
            </a:r>
            <a:r>
              <a:rPr lang="pt-BR" sz="3200" b="1" dirty="0">
                <a:latin typeface="CIDFont+F1"/>
              </a:rPr>
              <a:t>T</a:t>
            </a:r>
            <a:r>
              <a:rPr lang="pt-BR" sz="3200" b="1" i="0" u="none" strike="noStrike" baseline="0" dirty="0">
                <a:latin typeface="CIDFont+F4"/>
              </a:rPr>
              <a:t>raz</a:t>
            </a:r>
            <a:r>
              <a:rPr lang="pt-BR" sz="3200" b="0" i="0" u="none" strike="noStrike" baseline="0" dirty="0">
                <a:latin typeface="CIDFont+F4"/>
              </a:rPr>
              <a:t> </a:t>
            </a:r>
            <a:r>
              <a:rPr lang="pt-BR" sz="3200" b="1" i="0" u="none" strike="noStrike" baseline="0" dirty="0">
                <a:latin typeface="CIDFont+F4"/>
              </a:rPr>
              <a:t>Deus</a:t>
            </a:r>
            <a:r>
              <a:rPr lang="pt-BR" sz="3200" b="0" i="0" u="none" strike="noStrike" baseline="0" dirty="0">
                <a:latin typeface="CIDFont+F4"/>
              </a:rPr>
              <a:t> para </a:t>
            </a:r>
            <a:r>
              <a:rPr lang="pt-BR" sz="3200" b="1" i="0" u="none" strike="noStrike" baseline="0" dirty="0">
                <a:latin typeface="CIDFont+F4"/>
              </a:rPr>
              <a:t>dentro</a:t>
            </a:r>
            <a:r>
              <a:rPr lang="pt-BR" sz="3200" b="0" i="0" u="none" strike="noStrike" baseline="0" dirty="0">
                <a:latin typeface="CIDFont+F4"/>
              </a:rPr>
              <a:t> de nós (</a:t>
            </a:r>
            <a:r>
              <a:rPr lang="pt-BR" sz="3200" b="0" i="0" u="none" strike="noStrike" baseline="0" dirty="0">
                <a:latin typeface="CIDFont+F1"/>
              </a:rPr>
              <a:t>Jo 4.21-24).</a:t>
            </a:r>
            <a:endParaRPr lang="pt-BR" sz="3200" dirty="0">
              <a:latin typeface="CIDFont+F4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9CACBE2E-2B48-37CF-1853-9B223C45B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848" y="375198"/>
            <a:ext cx="2702927" cy="546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83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192814"/>
            <a:ext cx="10515600" cy="1325563"/>
          </a:xfrm>
        </p:spPr>
        <p:txBody>
          <a:bodyPr/>
          <a:lstStyle/>
          <a:p>
            <a:r>
              <a:rPr lang="pt-BR" b="1" i="1" dirty="0">
                <a:solidFill>
                  <a:srgbClr val="7030A0"/>
                </a:solidFill>
              </a:rPr>
              <a:t>A Verdadeira doutrina é: </a:t>
            </a:r>
            <a:endParaRPr lang="pt-BR" b="1" i="1" dirty="0">
              <a:solidFill>
                <a:srgbClr val="7030A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2530" y="1510180"/>
            <a:ext cx="11606939" cy="4351338"/>
          </a:xfrm>
          <a:effectLst>
            <a:outerShdw blurRad="1270000" dist="50800" dir="5400000" algn="ctr" rotWithShape="0">
              <a:schemeClr val="bg1">
                <a:lumMod val="85000"/>
              </a:schemeClr>
            </a:outerShdw>
            <a:reflection stA="0" endPos="65000" dist="50800" dir="5400000" sy="-100000" algn="bl" rotWithShape="0"/>
          </a:effectLst>
        </p:spPr>
        <p:txBody>
          <a:bodyPr/>
          <a:lstStyle/>
          <a:p>
            <a:pPr marL="0" indent="0">
              <a:buNone/>
            </a:pPr>
            <a:r>
              <a:rPr lang="pt-BR" sz="3600" b="1" i="1" dirty="0"/>
              <a:t>1º É Lâmpada para os pés e Luz para os meus </a:t>
            </a:r>
            <a:r>
              <a:rPr lang="pt-BR" sz="3600" b="1" i="1" dirty="0" smtClean="0"/>
              <a:t>(nossos</a:t>
            </a:r>
            <a:r>
              <a:rPr lang="pt-BR" sz="3600" b="1" i="1" dirty="0"/>
              <a:t>) caminhos... </a:t>
            </a:r>
            <a:r>
              <a:rPr lang="pt-BR" dirty="0"/>
              <a:t>(</a:t>
            </a:r>
            <a:r>
              <a:rPr lang="pt-BR" i="1" dirty="0" err="1"/>
              <a:t>Sl</a:t>
            </a:r>
            <a:r>
              <a:rPr lang="pt-BR" i="1" dirty="0"/>
              <a:t> 119.104</a:t>
            </a:r>
            <a:r>
              <a:rPr lang="pt-BR" dirty="0" smtClean="0"/>
              <a:t>). Jesus </a:t>
            </a:r>
            <a:r>
              <a:rPr lang="pt-BR" dirty="0"/>
              <a:t>autentica essa frase quando diz: </a:t>
            </a:r>
            <a:r>
              <a:rPr lang="pt-BR" i="1" dirty="0"/>
              <a:t>“Quem me segue não andará em trevas, mas terá a luz da vida”</a:t>
            </a:r>
            <a:r>
              <a:rPr lang="pt-BR" dirty="0"/>
              <a:t> (Jo 8.12)! Essa afirmação é Por </a:t>
            </a:r>
            <a:r>
              <a:rPr lang="pt-BR" dirty="0" smtClean="0"/>
              <a:t>que </a:t>
            </a:r>
            <a:r>
              <a:rPr lang="pt-BR" dirty="0"/>
              <a:t>a luz era Ele mesmo (Jo 1.4,5-9; </a:t>
            </a:r>
            <a:r>
              <a:rPr lang="pt-BR" dirty="0" err="1"/>
              <a:t>Mt</a:t>
            </a:r>
            <a:r>
              <a:rPr lang="pt-BR" dirty="0"/>
              <a:t> 4.16,17). 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sz="3600" b="1" i="1" dirty="0" smtClean="0"/>
              <a:t>2º </a:t>
            </a:r>
            <a:r>
              <a:rPr lang="pt-BR" sz="3600" b="1" i="1" dirty="0"/>
              <a:t>Liberdade em Cristo Jesus </a:t>
            </a:r>
            <a:r>
              <a:rPr lang="pt-BR" dirty="0"/>
              <a:t>(Jo 8.36</a:t>
            </a:r>
            <a:r>
              <a:rPr lang="pt-BR" dirty="0" smtClean="0"/>
              <a:t>). Jesus </a:t>
            </a:r>
            <a:r>
              <a:rPr lang="pt-BR" dirty="0"/>
              <a:t>parafraseou dizendo </a:t>
            </a:r>
            <a:r>
              <a:rPr lang="pt-BR" b="1" dirty="0"/>
              <a:t>ser a Verdade</a:t>
            </a:r>
            <a:r>
              <a:rPr lang="pt-BR" dirty="0"/>
              <a:t>, Deus nos chamou para </a:t>
            </a:r>
            <a:r>
              <a:rPr lang="pt-BR" u="sng" dirty="0"/>
              <a:t>vivermos</a:t>
            </a:r>
            <a:r>
              <a:rPr lang="pt-BR" dirty="0"/>
              <a:t> a sua verdade, ainda nos deu um </a:t>
            </a:r>
            <a:r>
              <a:rPr lang="pt-BR" b="1" i="1" dirty="0"/>
              <a:t>Espírito da Verdade</a:t>
            </a:r>
            <a:r>
              <a:rPr lang="pt-BR" dirty="0"/>
              <a:t>, e nos abençoou com a </a:t>
            </a:r>
            <a:r>
              <a:rPr lang="pt-BR" b="1" dirty="0"/>
              <a:t>Doutrina</a:t>
            </a:r>
            <a:r>
              <a:rPr lang="pt-BR" dirty="0"/>
              <a:t> da verdade! Amém!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9CACBE2E-2B48-37CF-1853-9B223C45B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350" y="-1779067"/>
            <a:ext cx="2702927" cy="546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3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D81FE4-2799-534E-2FF0-5A638838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345" y="18255"/>
            <a:ext cx="11506200" cy="1325563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0070C0"/>
                </a:solidFill>
              </a:rPr>
              <a:t>A FALTA DE DOUTRINA OCASIONA PROBLEMAS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408B5FE-566C-1E71-B6F9-1158ECF45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345" y="1229710"/>
            <a:ext cx="11745310" cy="5423338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A </a:t>
            </a:r>
            <a:r>
              <a:rPr lang="pt-BR" b="1" dirty="0"/>
              <a:t>IGNORÂNCIA</a:t>
            </a:r>
            <a:r>
              <a:rPr lang="pt-BR" dirty="0"/>
              <a:t> em qualquer assunto já traz PREJUÍZOS por si só. Pense na dificuldade de uma pessoa que </a:t>
            </a:r>
            <a:r>
              <a:rPr lang="pt-BR" b="1" dirty="0"/>
              <a:t>NÃO SABE LER</a:t>
            </a:r>
            <a:r>
              <a:rPr lang="pt-BR" dirty="0"/>
              <a:t>...</a:t>
            </a:r>
          </a:p>
          <a:p>
            <a:pPr marL="0" indent="0">
              <a:buNone/>
            </a:pPr>
            <a:r>
              <a:rPr lang="pt-BR" i="1" dirty="0"/>
              <a:t>Neste mundo </a:t>
            </a:r>
            <a:r>
              <a:rPr lang="pt-BR" b="1" i="1" dirty="0"/>
              <a:t>NÃO SABER </a:t>
            </a:r>
            <a:r>
              <a:rPr lang="pt-BR" i="1" dirty="0"/>
              <a:t>pode custar muito caro!</a:t>
            </a:r>
          </a:p>
          <a:p>
            <a:pPr marL="0" indent="0" algn="ctr">
              <a:buNone/>
            </a:pPr>
            <a:r>
              <a:rPr lang="pt-BR" sz="4000" i="1" dirty="0">
                <a:solidFill>
                  <a:srgbClr val="00B050"/>
                </a:solidFill>
              </a:rPr>
              <a:t>O conhecimento liberta</a:t>
            </a:r>
            <a:r>
              <a:rPr lang="pt-BR" sz="4000" i="1" dirty="0"/>
              <a:t>.</a:t>
            </a:r>
          </a:p>
          <a:p>
            <a:pPr marL="0" indent="0" algn="l">
              <a:buNone/>
            </a:pPr>
            <a:r>
              <a:rPr lang="pt-BR" sz="3600" b="1" i="0" u="none" strike="noStrike" baseline="0" dirty="0">
                <a:solidFill>
                  <a:srgbClr val="C00000"/>
                </a:solidFill>
                <a:latin typeface="CIDFont+F3"/>
              </a:rPr>
              <a:t>Agora observe:</a:t>
            </a:r>
          </a:p>
          <a:p>
            <a:pPr marL="0" indent="0" algn="l">
              <a:buNone/>
            </a:pPr>
            <a:r>
              <a:rPr lang="pt-BR" sz="1800" b="0" i="0" u="none" strike="noStrike" baseline="0" dirty="0">
                <a:latin typeface="CIDFont+F1"/>
              </a:rPr>
              <a:t>	</a:t>
            </a:r>
            <a:r>
              <a:rPr lang="pt-BR" sz="3200" b="0" i="0" u="none" strike="noStrike" baseline="0" dirty="0">
                <a:latin typeface="CIDFont+F1"/>
              </a:rPr>
              <a:t>A grande faceta do diabo é justamente essa</a:t>
            </a:r>
            <a:r>
              <a:rPr lang="pt-BR" sz="3200" b="1" i="0" u="none" strike="noStrike" baseline="0" dirty="0">
                <a:latin typeface="CIDFont+F1"/>
              </a:rPr>
              <a:t>: </a:t>
            </a:r>
            <a:r>
              <a:rPr lang="pt-BR" sz="3200" b="1" i="0" u="none" strike="noStrike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DFont+F1"/>
              </a:rPr>
              <a:t>impedir que homens e mulheres conheçam a Verdadeira Doutrina de Deus</a:t>
            </a:r>
            <a:r>
              <a:rPr lang="pt-BR" sz="3200" b="0" i="0" u="none" strike="noStrike" baseline="0" dirty="0">
                <a:latin typeface="CIDFont+F1"/>
              </a:rPr>
              <a:t>, onde reside à luz verdadeira, que arranca o homem das trevas e o transporta para dentro de sua Divina gloria. (2 Co 4.4).</a:t>
            </a:r>
            <a:endParaRPr lang="pt-BR" sz="3200" i="1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87C11B98-A003-D294-4BAC-1428DE1E1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3237" y="204952"/>
            <a:ext cx="2655863" cy="536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4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D81FE4-2799-534E-2FF0-5A638838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345" y="18255"/>
            <a:ext cx="11506200" cy="1325563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0070C0"/>
                </a:solidFill>
              </a:rPr>
              <a:t>Bibliologia é </a:t>
            </a:r>
            <a:endParaRPr lang="pt-BR" b="1" dirty="0">
              <a:solidFill>
                <a:srgbClr val="0070C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408B5FE-566C-1E71-B6F9-1158ECF45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345" y="1229710"/>
            <a:ext cx="11745310" cy="5423338"/>
          </a:xfrm>
        </p:spPr>
        <p:txBody>
          <a:bodyPr/>
          <a:lstStyle/>
          <a:p>
            <a:r>
              <a:rPr lang="pt-BR" dirty="0" smtClean="0"/>
              <a:t>Uma Matéria que </a:t>
            </a:r>
            <a:r>
              <a:rPr lang="pt-BR" dirty="0"/>
              <a:t>expressa </a:t>
            </a:r>
            <a:r>
              <a:rPr lang="pt-BR" dirty="0" smtClean="0"/>
              <a:t>a história da Palavra de Deus (Bíblia) </a:t>
            </a:r>
            <a:r>
              <a:rPr lang="pt-BR" dirty="0"/>
              <a:t>através do </a:t>
            </a:r>
            <a:r>
              <a:rPr lang="pt-BR" b="1" dirty="0"/>
              <a:t>tempo</a:t>
            </a:r>
            <a:r>
              <a:rPr lang="pt-BR" dirty="0"/>
              <a:t>, </a:t>
            </a:r>
            <a:r>
              <a:rPr lang="pt-BR" dirty="0" smtClean="0"/>
              <a:t>apresenta seu </a:t>
            </a:r>
            <a:r>
              <a:rPr lang="pt-BR" b="1" dirty="0"/>
              <a:t>conteúdo</a:t>
            </a:r>
            <a:r>
              <a:rPr lang="pt-BR" dirty="0"/>
              <a:t> </a:t>
            </a:r>
            <a:r>
              <a:rPr lang="pt-BR" dirty="0" smtClean="0"/>
              <a:t>revelado, além da geografia apresentada em suas páginas. </a:t>
            </a:r>
            <a:endParaRPr lang="pt-BR" dirty="0"/>
          </a:p>
          <a:p>
            <a:r>
              <a:rPr lang="pt-BR" dirty="0" smtClean="0"/>
              <a:t>Estuda-se: </a:t>
            </a:r>
            <a:r>
              <a:rPr lang="pt-BR" b="1" dirty="0" smtClean="0"/>
              <a:t>Quando</a:t>
            </a:r>
            <a:r>
              <a:rPr lang="pt-BR" dirty="0" smtClean="0"/>
              <a:t> </a:t>
            </a:r>
            <a:r>
              <a:rPr lang="pt-BR" dirty="0"/>
              <a:t>surgiu, </a:t>
            </a:r>
            <a:r>
              <a:rPr lang="pt-BR" b="1" dirty="0"/>
              <a:t>como</a:t>
            </a:r>
            <a:r>
              <a:rPr lang="pt-BR" dirty="0"/>
              <a:t> surgiu e </a:t>
            </a:r>
            <a:r>
              <a:rPr lang="pt-BR" b="1" dirty="0" smtClean="0"/>
              <a:t>por que </a:t>
            </a:r>
            <a:r>
              <a:rPr lang="pt-BR" dirty="0" smtClean="0"/>
              <a:t>surgiu</a:t>
            </a:r>
            <a:r>
              <a:rPr lang="pt-BR" dirty="0"/>
              <a:t>, </a:t>
            </a:r>
            <a:r>
              <a:rPr lang="pt-BR" b="1" dirty="0"/>
              <a:t>autor</a:t>
            </a:r>
            <a:r>
              <a:rPr lang="pt-BR" dirty="0"/>
              <a:t> (autores) e a sua </a:t>
            </a:r>
            <a:r>
              <a:rPr lang="pt-BR" b="1" dirty="0"/>
              <a:t>divina inspiração</a:t>
            </a:r>
            <a:r>
              <a:rPr lang="pt-BR" dirty="0"/>
              <a:t>. A </a:t>
            </a:r>
            <a:r>
              <a:rPr lang="pt-BR" b="1" dirty="0"/>
              <a:t>primazia</a:t>
            </a:r>
            <a:r>
              <a:rPr lang="pt-BR" dirty="0"/>
              <a:t> divina </a:t>
            </a:r>
            <a:r>
              <a:rPr lang="pt-BR" dirty="0" smtClean="0"/>
              <a:t>expressa </a:t>
            </a:r>
            <a:r>
              <a:rPr lang="pt-BR" dirty="0"/>
              <a:t>no Pai no Filho e </a:t>
            </a:r>
            <a:r>
              <a:rPr lang="pt-BR" dirty="0" smtClean="0"/>
              <a:t>no </a:t>
            </a:r>
            <a:r>
              <a:rPr lang="pt-BR" dirty="0"/>
              <a:t>Santo </a:t>
            </a:r>
            <a:r>
              <a:rPr lang="pt-BR" dirty="0" smtClean="0"/>
              <a:t>Espírito, abrangendo assim </a:t>
            </a:r>
            <a:r>
              <a:rPr lang="pt-BR" dirty="0"/>
              <a:t>reis, Sacerdotes e </a:t>
            </a:r>
            <a:r>
              <a:rPr lang="pt-BR" dirty="0" smtClean="0"/>
              <a:t>profetas</a:t>
            </a:r>
            <a:r>
              <a:rPr lang="pt-BR" sz="4000" i="1" dirty="0" smtClean="0"/>
              <a:t>.</a:t>
            </a:r>
            <a:endParaRPr lang="pt-BR" sz="4000" i="1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87C11B98-A003-D294-4BAC-1428DE1E1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2654" y="2839663"/>
            <a:ext cx="2655863" cy="536976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0026BEC4-0321-A531-5746-02138F3A1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84" y="4024249"/>
            <a:ext cx="1876430" cy="263125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7F80949C-2C1F-8581-77D5-7186259204D5}"/>
              </a:ext>
            </a:extLst>
          </p:cNvPr>
          <p:cNvSpPr txBox="1"/>
          <p:nvPr/>
        </p:nvSpPr>
        <p:spPr>
          <a:xfrm>
            <a:off x="3390356" y="4147821"/>
            <a:ext cx="339528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i="1" dirty="0"/>
              <a:t>66 LIVROS </a:t>
            </a:r>
            <a:endParaRPr lang="pt-BR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i="1" dirty="0" smtClean="0"/>
              <a:t>ANTIGO E NOVO TESTAMENTO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i="1" dirty="0" smtClean="0"/>
              <a:t>PENTATEUCO (5)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i="1" dirty="0" smtClean="0"/>
              <a:t>HISTÓRICOS (12)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i="1" dirty="0" smtClean="0"/>
              <a:t>POÉTICOS (5)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i="1" dirty="0" smtClean="0"/>
              <a:t>PROFETAS MAIORES (5)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i="1" dirty="0" smtClean="0"/>
              <a:t>PROFETAS MENORES (12)</a:t>
            </a:r>
            <a:endParaRPr lang="pt-BR" b="1" i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387" y="3564476"/>
            <a:ext cx="3293524" cy="329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7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6DDE0D5C-5E79-1C3D-3247-3183776B1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0396" y="623694"/>
            <a:ext cx="3076575" cy="397192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2CE1D66C-8F52-BF6C-8759-AA28CADF0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29" y="842470"/>
            <a:ext cx="3086100" cy="402907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0026BEC4-0321-A531-5746-02138F3A1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692" y="532549"/>
            <a:ext cx="2492391" cy="349499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EC67C2E7-487F-A97E-8FE2-87A683BD6939}"/>
              </a:ext>
            </a:extLst>
          </p:cNvPr>
          <p:cNvSpPr txBox="1"/>
          <p:nvPr/>
        </p:nvSpPr>
        <p:spPr>
          <a:xfrm>
            <a:off x="488733" y="4905655"/>
            <a:ext cx="2669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i="1" dirty="0"/>
              <a:t>39 LIVROS (Somente o AT)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CFAC1986-2487-48EA-EB61-BCDC1988660E}"/>
              </a:ext>
            </a:extLst>
          </p:cNvPr>
          <p:cNvSpPr txBox="1"/>
          <p:nvPr/>
        </p:nvSpPr>
        <p:spPr>
          <a:xfrm>
            <a:off x="315029" y="254362"/>
            <a:ext cx="6093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pt-BR" sz="1800" b="1" i="0" u="none" strike="noStrike" baseline="0" dirty="0">
                <a:latin typeface="CIDFont+F4"/>
              </a:rPr>
              <a:t>1. Bíblia Hebraica (a Bíblia dos judeus).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A82F1E69-A15A-CC8A-8E20-51AA8C3EECD3}"/>
              </a:ext>
            </a:extLst>
          </p:cNvPr>
          <p:cNvSpPr txBox="1"/>
          <p:nvPr/>
        </p:nvSpPr>
        <p:spPr>
          <a:xfrm>
            <a:off x="150156" y="5309097"/>
            <a:ext cx="45445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>
                <a:latin typeface="CIDFont+F5"/>
              </a:rPr>
              <a:t>- </a:t>
            </a:r>
            <a:r>
              <a:rPr lang="pt-BR" b="1" i="0" u="sng" strike="noStrike" baseline="0" dirty="0">
                <a:latin typeface="CIDFont+F5"/>
              </a:rPr>
              <a:t>Rejeita</a:t>
            </a:r>
            <a:r>
              <a:rPr lang="pt-BR" b="0" i="0" u="none" strike="noStrike" baseline="0" dirty="0">
                <a:latin typeface="CIDFont+F5"/>
              </a:rPr>
              <a:t> os 27 do N.T. como inspirado</a:t>
            </a:r>
            <a:r>
              <a:rPr lang="pt-BR" b="1" i="0" strike="noStrike" baseline="0" dirty="0">
                <a:latin typeface="CIDFont+F5"/>
              </a:rPr>
              <a:t>.</a:t>
            </a:r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9D0BC02B-6404-91D3-9A58-E5BA988EB962}"/>
              </a:ext>
            </a:extLst>
          </p:cNvPr>
          <p:cNvSpPr txBox="1"/>
          <p:nvPr/>
        </p:nvSpPr>
        <p:spPr>
          <a:xfrm>
            <a:off x="2628" y="5646198"/>
            <a:ext cx="6093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CIDFont+F5"/>
              </a:rPr>
              <a:t>- Rejeita os livros apócrifos incluídos na Vulgata</a:t>
            </a:r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xmlns="" id="{E30CDBF0-0260-6DCF-0D68-7F582AC774A9}"/>
              </a:ext>
            </a:extLst>
          </p:cNvPr>
          <p:cNvSpPr txBox="1"/>
          <p:nvPr/>
        </p:nvSpPr>
        <p:spPr>
          <a:xfrm>
            <a:off x="4842406" y="193127"/>
            <a:ext cx="26726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1800" b="1" dirty="0">
                <a:latin typeface="CIDFont+F4"/>
              </a:rPr>
              <a:t>2. Bíblia Protestante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7F80949C-2C1F-8581-77D5-7186259204D5}"/>
              </a:ext>
            </a:extLst>
          </p:cNvPr>
          <p:cNvSpPr txBox="1"/>
          <p:nvPr/>
        </p:nvSpPr>
        <p:spPr>
          <a:xfrm>
            <a:off x="5014649" y="4118690"/>
            <a:ext cx="207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i="1" dirty="0"/>
              <a:t>66 LIVROS (AT e NT)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D85AC14F-5B01-1D40-FB48-DC39544AAB63}"/>
              </a:ext>
            </a:extLst>
          </p:cNvPr>
          <p:cNvSpPr txBox="1"/>
          <p:nvPr/>
        </p:nvSpPr>
        <p:spPr>
          <a:xfrm>
            <a:off x="3693589" y="4440026"/>
            <a:ext cx="481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CIDFont+F5"/>
              </a:rPr>
              <a:t>- Rejeita os livros </a:t>
            </a:r>
            <a:r>
              <a:rPr lang="pt-BR" b="1" dirty="0">
                <a:latin typeface="CIDFont+F5"/>
              </a:rPr>
              <a:t>apócrifos</a:t>
            </a:r>
            <a:r>
              <a:rPr lang="pt-BR" dirty="0">
                <a:latin typeface="CIDFont+F5"/>
              </a:rPr>
              <a:t> incluídos na Vulgata</a:t>
            </a:r>
            <a:endParaRPr lang="pt-BR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xmlns="" id="{29C939CA-6929-F140-B1EE-8F93DACD9542}"/>
              </a:ext>
            </a:extLst>
          </p:cNvPr>
          <p:cNvSpPr txBox="1"/>
          <p:nvPr/>
        </p:nvSpPr>
        <p:spPr>
          <a:xfrm>
            <a:off x="9420632" y="254362"/>
            <a:ext cx="3397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latin typeface="CIDFont+F4"/>
              </a:rPr>
              <a:t>3. Bíblia Católica </a:t>
            </a:r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F5576428-6F5D-A247-FC3A-C2FE2ADA88FA}"/>
              </a:ext>
            </a:extLst>
          </p:cNvPr>
          <p:cNvSpPr txBox="1"/>
          <p:nvPr/>
        </p:nvSpPr>
        <p:spPr>
          <a:xfrm>
            <a:off x="8938401" y="4674822"/>
            <a:ext cx="32509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strike="noStrike" dirty="0">
                <a:effectLst/>
                <a:latin typeface="Open Sans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Extras no AT</a:t>
            </a:r>
          </a:p>
          <a:p>
            <a:r>
              <a:rPr lang="pt-BR" b="1" i="0" strike="noStrike" dirty="0">
                <a:solidFill>
                  <a:srgbClr val="FF0000"/>
                </a:solidFill>
                <a:effectLst/>
                <a:latin typeface="Open Sans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Tobias</a:t>
            </a:r>
            <a:r>
              <a:rPr lang="pt-BR" b="1" i="0" strike="noStrike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pt-BR" b="1" i="0" strike="noStrike" dirty="0">
                <a:solidFill>
                  <a:srgbClr val="FF0000"/>
                </a:solidFill>
                <a:effectLst/>
                <a:latin typeface="Open Sans" panose="020B060603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Judite</a:t>
            </a:r>
            <a:r>
              <a:rPr lang="pt-BR" b="1" i="0" strike="noStrike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pt-BR" b="1" i="0" strike="noStrike" dirty="0">
                <a:solidFill>
                  <a:srgbClr val="FF0000"/>
                </a:solidFill>
                <a:effectLst/>
                <a:latin typeface="Open Sans" panose="020B0606030504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1º </a:t>
            </a:r>
            <a:r>
              <a:rPr lang="pt-BR" b="1" i="0" strike="noStrike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e </a:t>
            </a:r>
            <a:r>
              <a:rPr lang="pt-BR" b="1" i="0" strike="noStrike" dirty="0">
                <a:solidFill>
                  <a:srgbClr val="FF0000"/>
                </a:solidFill>
                <a:effectLst/>
                <a:latin typeface="Open Sans" panose="020B0606030504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2º livro dos Macabeus</a:t>
            </a:r>
            <a:r>
              <a:rPr lang="pt-BR" b="1" i="0" strike="noStrike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pt-BR" b="1" i="0" strike="noStrike" dirty="0">
                <a:solidFill>
                  <a:srgbClr val="FF0000"/>
                </a:solidFill>
                <a:effectLst/>
                <a:latin typeface="Open Sans" panose="020B0606030504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Sabedoria</a:t>
            </a:r>
            <a:r>
              <a:rPr lang="pt-BR" b="1" i="0" strike="noStrike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, </a:t>
            </a:r>
          </a:p>
          <a:p>
            <a:r>
              <a:rPr lang="pt-BR" b="1" i="0" strike="noStrike" dirty="0">
                <a:solidFill>
                  <a:srgbClr val="FF0000"/>
                </a:solidFill>
                <a:effectLst/>
                <a:latin typeface="Open Sans" panose="020B0606030504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Eclesiástico</a:t>
            </a:r>
            <a:r>
              <a:rPr lang="pt-BR" b="1" i="0" strike="noStrike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 e </a:t>
            </a:r>
            <a:r>
              <a:rPr lang="pt-BR" b="1" i="0" strike="noStrike" dirty="0" err="1">
                <a:solidFill>
                  <a:srgbClr val="FF0000"/>
                </a:solidFill>
                <a:effectLst/>
                <a:latin typeface="Open Sans" panose="020B0606030504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Baruc</a:t>
            </a:r>
            <a:r>
              <a:rPr lang="pt-BR" b="0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.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xmlns="" id="{FBD8D9B5-34A9-B46B-33CE-3939DD44D451}"/>
              </a:ext>
            </a:extLst>
          </p:cNvPr>
          <p:cNvSpPr txBox="1"/>
          <p:nvPr/>
        </p:nvSpPr>
        <p:spPr>
          <a:xfrm>
            <a:off x="8970071" y="4303356"/>
            <a:ext cx="2737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i="1" dirty="0"/>
              <a:t>73 LIVROS (46 -AT + 27-NT)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EEA073D4-F372-72ED-637E-DC6DF0FB87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05725" y="4118690"/>
            <a:ext cx="2655863" cy="536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53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44516" y="4091553"/>
            <a:ext cx="11184745" cy="276644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7F2A5D-73EF-DA61-EC44-8903D25F7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6545" y="191704"/>
            <a:ext cx="6918434" cy="1325563"/>
          </a:xfrm>
        </p:spPr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APÓCRIFOS E CANÔNICOS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FE3C5C35-86FF-3CFE-C0A1-9F0B8A7FC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516" y="1210769"/>
            <a:ext cx="11553497" cy="3660776"/>
          </a:xfrm>
        </p:spPr>
        <p:txBody>
          <a:bodyPr/>
          <a:lstStyle/>
          <a:p>
            <a:pPr marL="0" indent="0">
              <a:buNone/>
            </a:pPr>
            <a:r>
              <a:rPr lang="pt-BR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Os Livros apócrifos </a:t>
            </a:r>
            <a:r>
              <a:rPr lang="pt-BR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(do </a:t>
            </a:r>
            <a:r>
              <a:rPr lang="pt-BR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latim tardio</a:t>
            </a:r>
            <a:r>
              <a:rPr lang="pt-BR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t-BR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apocryphus</a:t>
            </a:r>
            <a:r>
              <a:rPr lang="pt-BR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, por sua vez do </a:t>
            </a:r>
            <a:r>
              <a:rPr lang="pt-BR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grego clássico</a:t>
            </a:r>
            <a:r>
              <a:rPr lang="pt-BR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ἀπ</a:t>
            </a:r>
            <a:r>
              <a:rPr lang="pt-BR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όκρυϕος</a:t>
            </a:r>
            <a:r>
              <a:rPr lang="pt-BR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(oculto, secreto)</a:t>
            </a:r>
            <a:r>
              <a:rPr lang="pt-BR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pt-BR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também conhecidos como </a:t>
            </a:r>
            <a:r>
              <a:rPr lang="pt-BR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Livros</a:t>
            </a:r>
            <a:r>
              <a:rPr lang="pt-BR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Pseudocanônicos</a:t>
            </a:r>
            <a:r>
              <a:rPr lang="pt-BR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, são os livros escritos por comunidades cristãs e pré-cristãs (ou seja, há livros apócrifos do </a:t>
            </a:r>
            <a:r>
              <a:rPr lang="pt-BR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Antigo Testamento</a:t>
            </a:r>
            <a:r>
              <a:rPr lang="pt-BR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) nos quais </a:t>
            </a:r>
            <a:r>
              <a:rPr lang="pt-BR" i="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as comunidades cristãs não reconheceram a Pessoa e os ensinamentos de </a:t>
            </a:r>
            <a:r>
              <a:rPr lang="pt-BR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Jesus Cristo</a:t>
            </a:r>
            <a:r>
              <a:rPr lang="pt-BR" i="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por serem escritos sem inspiração divina</a:t>
            </a:r>
            <a:r>
              <a:rPr lang="pt-BR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, portanto, não foram incluídos no </a:t>
            </a:r>
            <a:r>
              <a:rPr lang="pt-BR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cânon</a:t>
            </a:r>
            <a:r>
              <a:rPr lang="pt-BR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t-BR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bíblico</a:t>
            </a:r>
            <a:r>
              <a:rPr lang="pt-BR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.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A880E06C-5B0D-4046-004D-EC00777BB410}"/>
              </a:ext>
            </a:extLst>
          </p:cNvPr>
          <p:cNvSpPr txBox="1"/>
          <p:nvPr/>
        </p:nvSpPr>
        <p:spPr>
          <a:xfrm>
            <a:off x="186559" y="4438876"/>
            <a:ext cx="11282187" cy="2419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>
                <a:solidFill>
                  <a:srgbClr val="002060"/>
                </a:solidFill>
                <a:effectLst/>
                <a:latin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pt-BR" i="1" dirty="0">
                <a:solidFill>
                  <a:srgbClr val="FFFF00"/>
                </a:solidFill>
              </a:rPr>
              <a:t>Um cânon</a:t>
            </a:r>
            <a:r>
              <a:rPr lang="pt-BR" i="1" dirty="0">
                <a:solidFill>
                  <a:srgbClr val="FFFF00"/>
                </a:solidFill>
              </a:rPr>
              <a:t> </a:t>
            </a:r>
            <a:r>
              <a:rPr lang="pt-BR" i="1" dirty="0">
                <a:solidFill>
                  <a:srgbClr val="FFFF00"/>
                </a:solidFill>
              </a:rPr>
              <a:t>(na língua </a:t>
            </a:r>
            <a:r>
              <a:rPr lang="pt-BR" i="1" dirty="0">
                <a:solidFill>
                  <a:srgbClr val="FFFF00"/>
                </a:solidFill>
              </a:rPr>
              <a:t>hebraica “</a:t>
            </a:r>
            <a:r>
              <a:rPr lang="pt-BR" i="1" dirty="0" err="1">
                <a:solidFill>
                  <a:srgbClr val="FFFF00"/>
                </a:solidFill>
              </a:rPr>
              <a:t>qãneh</a:t>
            </a:r>
            <a:r>
              <a:rPr lang="pt-BR" i="1" dirty="0" smtClean="0">
                <a:solidFill>
                  <a:srgbClr val="FFFF00"/>
                </a:solidFill>
              </a:rPr>
              <a:t>”</a:t>
            </a:r>
            <a:r>
              <a:rPr lang="he-IL" dirty="0"/>
              <a:t> (</a:t>
            </a:r>
            <a:r>
              <a:rPr lang="he-IL" dirty="0" smtClean="0"/>
              <a:t>קָנֶה)</a:t>
            </a:r>
            <a:r>
              <a:rPr lang="pt-BR" i="1" dirty="0" smtClean="0">
                <a:solidFill>
                  <a:srgbClr val="FFFF00"/>
                </a:solidFill>
              </a:rPr>
              <a:t>em </a:t>
            </a:r>
            <a:r>
              <a:rPr lang="pt-BR" i="1" dirty="0" err="1">
                <a:solidFill>
                  <a:srgbClr val="FFFF00"/>
                </a:solidFill>
              </a:rPr>
              <a:t>Ez</a:t>
            </a:r>
            <a:r>
              <a:rPr lang="pt-BR" i="1" dirty="0">
                <a:solidFill>
                  <a:srgbClr val="FFFF00"/>
                </a:solidFill>
              </a:rPr>
              <a:t> 40.3; e no </a:t>
            </a:r>
            <a:r>
              <a:rPr lang="pt-BR" i="1" dirty="0">
                <a:solidFill>
                  <a:srgbClr val="FFFF00"/>
                </a:solidFill>
              </a:rPr>
              <a:t>grego: </a:t>
            </a:r>
            <a:r>
              <a:rPr lang="pt-BR" i="1" dirty="0" err="1">
                <a:solidFill>
                  <a:srgbClr val="FFFF00"/>
                </a:solidFill>
              </a:rPr>
              <a:t>kanōn</a:t>
            </a:r>
            <a:r>
              <a:rPr lang="pt-BR" dirty="0" smtClean="0"/>
              <a:t> (</a:t>
            </a:r>
            <a:r>
              <a:rPr lang="el-GR" dirty="0"/>
              <a:t>κανών) </a:t>
            </a:r>
            <a:r>
              <a:rPr lang="pt-BR" i="1" dirty="0" smtClean="0">
                <a:solidFill>
                  <a:srgbClr val="FFFF00"/>
                </a:solidFill>
              </a:rPr>
              <a:t>em </a:t>
            </a:r>
            <a:r>
              <a:rPr lang="pt-BR" i="1" dirty="0" err="1">
                <a:solidFill>
                  <a:srgbClr val="FFFF00"/>
                </a:solidFill>
              </a:rPr>
              <a:t>Gl</a:t>
            </a:r>
            <a:r>
              <a:rPr lang="pt-BR" i="1" dirty="0">
                <a:solidFill>
                  <a:srgbClr val="FFFF00"/>
                </a:solidFill>
              </a:rPr>
              <a:t> 6.16”)</a:t>
            </a:r>
            <a:r>
              <a:rPr lang="pt-BR" b="0" dirty="0"/>
              <a:t> </a:t>
            </a:r>
            <a:r>
              <a:rPr lang="pt-BR" i="1" dirty="0" smtClean="0">
                <a:solidFill>
                  <a:srgbClr val="FFFF00"/>
                </a:solidFill>
              </a:rPr>
              <a:t>, </a:t>
            </a:r>
            <a:r>
              <a:rPr lang="pt-BR" i="1" dirty="0">
                <a:solidFill>
                  <a:srgbClr val="FFFF00"/>
                </a:solidFill>
              </a:rPr>
              <a:t>que designa uma vara utilizada </a:t>
            </a:r>
            <a:r>
              <a:rPr lang="pt-BR" i="1" dirty="0" smtClean="0">
                <a:solidFill>
                  <a:srgbClr val="FFFF00"/>
                </a:solidFill>
              </a:rPr>
              <a:t>como</a:t>
            </a:r>
            <a:r>
              <a:rPr lang="pt-BR" i="1" dirty="0">
                <a:solidFill>
                  <a:srgbClr val="FFFF00"/>
                </a:solidFill>
              </a:rPr>
              <a:t> instrumento de medida, e que normalmente se caracteriza como um conjunto de regras (ou, frequentemente, como um conjunto de modelos) sobre um determinado assunto.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5B04E0D4-0A62-B54D-9940-4CAACFF38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307" y="-835953"/>
            <a:ext cx="1810606" cy="366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1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xmlns="" id="{9F7D5CDA-D291-4307-BF55-1381FED296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6D89F53-9C78-144D-450B-1AB55A122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285" y="0"/>
            <a:ext cx="5334197" cy="1708242"/>
          </a:xfrm>
        </p:spPr>
        <p:txBody>
          <a:bodyPr anchor="ctr">
            <a:normAutofit/>
          </a:bodyPr>
          <a:lstStyle/>
          <a:p>
            <a:r>
              <a:rPr lang="pt-BR" sz="4000" b="1" i="0" u="none" strike="noStrike" baseline="0" dirty="0">
                <a:solidFill>
                  <a:srgbClr val="002060"/>
                </a:solidFill>
                <a:latin typeface="CIDFont+F4"/>
              </a:rPr>
              <a:t>CONCLUSÃO</a:t>
            </a:r>
            <a:r>
              <a:rPr lang="pt-BR" sz="4000" b="0" i="0" u="none" strike="noStrike" baseline="0" dirty="0" smtClean="0">
                <a:solidFill>
                  <a:srgbClr val="002060"/>
                </a:solidFill>
                <a:latin typeface="CIDFont+F4"/>
              </a:rPr>
              <a:t>:</a:t>
            </a:r>
            <a:br>
              <a:rPr lang="pt-BR" sz="4000" b="0" i="0" u="none" strike="noStrike" baseline="0" dirty="0" smtClean="0">
                <a:solidFill>
                  <a:srgbClr val="002060"/>
                </a:solidFill>
                <a:latin typeface="CIDFont+F4"/>
              </a:rPr>
            </a:br>
            <a:endParaRPr lang="pt-BR" sz="4000" dirty="0">
              <a:solidFill>
                <a:srgbClr val="00206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E979C951-D1D4-F2D1-79B5-417BA6ACA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412" y="1282759"/>
            <a:ext cx="11891175" cy="5001803"/>
          </a:xfrm>
        </p:spPr>
        <p:txBody>
          <a:bodyPr anchor="ctr">
            <a:noAutofit/>
          </a:bodyPr>
          <a:lstStyle/>
          <a:p>
            <a:r>
              <a:rPr lang="pt-BR" sz="2600" dirty="0" smtClean="0"/>
              <a:t>Abordamos </a:t>
            </a:r>
            <a:r>
              <a:rPr lang="pt-BR" sz="2600" dirty="0"/>
              <a:t>a </a:t>
            </a:r>
            <a:r>
              <a:rPr lang="pt-BR" sz="2600" b="1" dirty="0"/>
              <a:t>Doutrina Bíblica</a:t>
            </a:r>
            <a:r>
              <a:rPr lang="pt-BR" sz="2600" dirty="0"/>
              <a:t>, destacando a necessidade do estudo aprofundado das Escrituras para o crescimento espiritual e o entendimento da verdade divina. Examinar a Bíblia envolve não apenas a leitura, mas também análise crítica, investigação do contexto e aplicação dos ensinamentos na vida diária</a:t>
            </a:r>
            <a:r>
              <a:rPr lang="pt-BR" sz="2600" dirty="0" smtClean="0"/>
              <a:t>. </a:t>
            </a:r>
          </a:p>
          <a:p>
            <a:r>
              <a:rPr lang="pt-BR" sz="2600" dirty="0" smtClean="0"/>
              <a:t>Também foram apresentadas </a:t>
            </a:r>
            <a:r>
              <a:rPr lang="pt-BR" sz="2600" dirty="0"/>
              <a:t>as diferenças entre a Bíblia Hebraica, Protestante e Católica, além da distinção entre </a:t>
            </a:r>
            <a:r>
              <a:rPr lang="pt-BR" sz="2600" b="1" dirty="0"/>
              <a:t>livros canônicos e apócrifos</a:t>
            </a:r>
            <a:r>
              <a:rPr lang="pt-BR" sz="2600" dirty="0"/>
              <a:t>, enfatizando que estes últimos não são reconhecidos como inspirados. O conhecimento doutrinário fortalece a fé, promove crescimento espiritual e protege contra a ignorância teológica.</a:t>
            </a:r>
          </a:p>
          <a:p>
            <a:r>
              <a:rPr lang="pt-BR" sz="2600" dirty="0"/>
              <a:t>Por fim, </a:t>
            </a:r>
            <a:r>
              <a:rPr lang="pt-BR" sz="2600" dirty="0" smtClean="0"/>
              <a:t>nesta </a:t>
            </a:r>
            <a:r>
              <a:rPr lang="pt-BR" sz="2600" dirty="0"/>
              <a:t>aula </a:t>
            </a:r>
            <a:r>
              <a:rPr lang="pt-BR" sz="2600" dirty="0" smtClean="0"/>
              <a:t>ressaltamos </a:t>
            </a:r>
            <a:r>
              <a:rPr lang="pt-BR" sz="2600" dirty="0"/>
              <a:t>a importância do </a:t>
            </a:r>
            <a:r>
              <a:rPr lang="pt-BR" sz="2600" b="1" dirty="0"/>
              <a:t>cânon bíblico</a:t>
            </a:r>
            <a:r>
              <a:rPr lang="pt-BR" sz="2600" dirty="0"/>
              <a:t>, que estabelece os livros reconhecidos como divinamente inspirados. A falta de conhecimento das doutrinas pode gerar confusão e afastamento da verdade, enquanto seu estudo traz </a:t>
            </a:r>
            <a:r>
              <a:rPr lang="pt-BR" sz="2600" b="1" dirty="0"/>
              <a:t>sabedoria, prudência e proximidade com Deus</a:t>
            </a:r>
            <a:r>
              <a:rPr lang="pt-BR" sz="2600" dirty="0"/>
              <a:t>. A doutrina bíblica é, portanto, essencial para uma fé sólida e bem fundamentada</a:t>
            </a:r>
            <a:r>
              <a:rPr lang="pt-BR" sz="2600" dirty="0" smtClean="0"/>
              <a:t>.</a:t>
            </a:r>
            <a:endParaRPr lang="pt-BR" sz="26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6CB4D8B8-BBDC-C7B8-AF18-96CDC953FD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144" r="-2" b="20909"/>
          <a:stretch/>
        </p:blipFill>
        <p:spPr>
          <a:xfrm>
            <a:off x="10607198" y="989097"/>
            <a:ext cx="1894768" cy="2439903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533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1184</Words>
  <Application>Microsoft Office PowerPoint</Application>
  <PresentationFormat>Widescreen</PresentationFormat>
  <Paragraphs>94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4" baseType="lpstr">
      <vt:lpstr>-apple-system</vt:lpstr>
      <vt:lpstr>Arial</vt:lpstr>
      <vt:lpstr>Calibri</vt:lpstr>
      <vt:lpstr>Calibri Light</vt:lpstr>
      <vt:lpstr>CIDFont+F1</vt:lpstr>
      <vt:lpstr>CIDFont+F3</vt:lpstr>
      <vt:lpstr>CIDFont+F4</vt:lpstr>
      <vt:lpstr>CIDFont+F5</vt:lpstr>
      <vt:lpstr>Open Sans</vt:lpstr>
      <vt:lpstr>Tema do Office</vt:lpstr>
      <vt:lpstr>Apresentação do PowerPoint</vt:lpstr>
      <vt:lpstr>AULA 1:  BIBLIOLOGIA</vt:lpstr>
      <vt:lpstr>Introdução</vt:lpstr>
      <vt:lpstr>“Examinar" significa muito mais do que simplesmente ler ou estudar superficialmente as Escrituras.</vt:lpstr>
      <vt:lpstr>AS DIVISÕES DA TEOLOGIA</vt:lpstr>
      <vt:lpstr>Teologia sistemática  é o estudo organizado das principais DOUTRINAS da Fé Cristã.  Bibliologia; Teontologia; Cristologia; Paracletologia; Antrop. Teo.; Hamartiologia; Etc. </vt:lpstr>
      <vt:lpstr>DEUS quer que seu POVO seja ENSINADO</vt:lpstr>
      <vt:lpstr>Apresentação do PowerPoint</vt:lpstr>
      <vt:lpstr>A Verdadeira doutrina é: </vt:lpstr>
      <vt:lpstr>A FALTA DE DOUTRINA OCASIONA PROBLEMAS</vt:lpstr>
      <vt:lpstr>Bibliologia é </vt:lpstr>
      <vt:lpstr>Apresentação do PowerPoint</vt:lpstr>
      <vt:lpstr>APÓCRIFOS E CANÔNICOS</vt:lpstr>
      <vt:lpstr>CONCLUSÃO: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welber dos santos</dc:creator>
  <cp:lastModifiedBy>Cliente</cp:lastModifiedBy>
  <cp:revision>18</cp:revision>
  <cp:lastPrinted>2025-02-10T20:00:08Z</cp:lastPrinted>
  <dcterms:created xsi:type="dcterms:W3CDTF">2023-09-11T19:24:33Z</dcterms:created>
  <dcterms:modified xsi:type="dcterms:W3CDTF">2025-02-10T20:35:04Z</dcterms:modified>
</cp:coreProperties>
</file>